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0"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B52861-5D3F-F80E-8E7B-1E1A5BA1B37A}" v="10" dt="2024-08-12T10:33:32.2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9" d="100"/>
          <a:sy n="59" d="100"/>
        </p:scale>
        <p:origin x="252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054419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1840653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069943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7B6936-1045-495E-B921-D395B14B056E}"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112392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7B6936-1045-495E-B921-D395B14B056E}"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68761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7B6936-1045-495E-B921-D395B14B056E}"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779778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7B6936-1045-495E-B921-D395B14B056E}" type="datetimeFigureOut">
              <a:rPr lang="en-GB" smtClean="0"/>
              <a:t>11/05/2026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630189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7B6936-1045-495E-B921-D395B14B056E}" type="datetimeFigureOut">
              <a:rPr lang="en-GB" smtClean="0"/>
              <a:t>11/05/2026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2415340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7B6936-1045-495E-B921-D395B14B056E}" type="datetimeFigureOut">
              <a:rPr lang="en-GB" smtClean="0"/>
              <a:t>11/05/2026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418485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87B6936-1045-495E-B921-D395B14B056E}"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3796509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87B6936-1045-495E-B921-D395B14B056E}"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F6B5C7-59F9-4A20-A96B-88ED4626EDA9}" type="slidenum">
              <a:rPr lang="en-GB" smtClean="0"/>
              <a:t>‹#›</a:t>
            </a:fld>
            <a:endParaRPr lang="en-GB"/>
          </a:p>
        </p:txBody>
      </p:sp>
    </p:spTree>
    <p:extLst>
      <p:ext uri="{BB962C8B-B14F-4D97-AF65-F5344CB8AC3E}">
        <p14:creationId xmlns:p14="http://schemas.microsoft.com/office/powerpoint/2010/main" val="4275098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CECE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87B6936-1045-495E-B921-D395B14B056E}" type="datetimeFigureOut">
              <a:rPr lang="en-GB" smtClean="0"/>
              <a:t>11/05/2026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8F6B5C7-59F9-4A20-A96B-88ED4626EDA9}" type="slidenum">
              <a:rPr lang="en-GB" smtClean="0"/>
              <a:t>‹#›</a:t>
            </a:fld>
            <a:endParaRPr lang="en-GB"/>
          </a:p>
        </p:txBody>
      </p:sp>
    </p:spTree>
    <p:extLst>
      <p:ext uri="{BB962C8B-B14F-4D97-AF65-F5344CB8AC3E}">
        <p14:creationId xmlns:p14="http://schemas.microsoft.com/office/powerpoint/2010/main" val="16693365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tfrancis.org.uk/about-us/governance/ourhospicevalue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ubtitle 5"/>
          <p:cNvSpPr>
            <a:spLocks noGrp="1"/>
          </p:cNvSpPr>
          <p:nvPr>
            <p:ph type="subTitle" idx="1"/>
          </p:nvPr>
        </p:nvSpPr>
        <p:spPr>
          <a:xfrm>
            <a:off x="314424" y="2591517"/>
            <a:ext cx="6108057" cy="6078835"/>
          </a:xfrm>
          <a:solidFill>
            <a:schemeClr val="bg1"/>
          </a:solidFill>
        </p:spPr>
        <p:txBody>
          <a:bodyPr vert="horz" lIns="91440" tIns="45720" rIns="91440" bIns="45720" rtlCol="0" anchor="t">
            <a:noAutofit/>
          </a:bodyPr>
          <a:lstStyle/>
          <a:p>
            <a:pPr marL="171450" indent="-171450" algn="l">
              <a:buFont typeface="Arial" panose="020B0604020202020204" pitchFamily="34" charset="0"/>
              <a:buChar char="•"/>
            </a:pPr>
            <a:endParaRPr lang="en-GB" sz="1400" dirty="0"/>
          </a:p>
          <a:p>
            <a:pPr marL="171450" indent="-171450" algn="l">
              <a:buFont typeface="Arial" panose="020B0604020202020204" pitchFamily="34" charset="0"/>
              <a:buChar char="•"/>
            </a:pPr>
            <a:r>
              <a:rPr lang="en-GB" sz="1600" dirty="0"/>
              <a:t>Support manager/deputy manager to actively drive sales to maximise shop profitability and achieve annual budget</a:t>
            </a:r>
          </a:p>
          <a:p>
            <a:pPr marL="171450" indent="-171450" algn="l">
              <a:buFont typeface="Arial" panose="020B0604020202020204" pitchFamily="34" charset="0"/>
              <a:buChar char="•"/>
            </a:pPr>
            <a:r>
              <a:rPr lang="en-GB" sz="1600" dirty="0"/>
              <a:t>Assist manager/deputy manager to support volunteers</a:t>
            </a:r>
            <a:endParaRPr lang="en-GB" sz="1600" dirty="0">
              <a:ea typeface="Calibri"/>
              <a:cs typeface="Calibri"/>
            </a:endParaRPr>
          </a:p>
          <a:p>
            <a:pPr marL="171450" indent="-171450" algn="l">
              <a:buChar char="•"/>
            </a:pPr>
            <a:r>
              <a:rPr lang="en-GB" sz="1600" dirty="0">
                <a:cs typeface="Calibri"/>
              </a:rPr>
              <a:t>Assist customers with donations</a:t>
            </a:r>
          </a:p>
          <a:p>
            <a:pPr marL="171450" indent="-171450" algn="l">
              <a:buFont typeface="Arial" panose="020B0604020202020204" pitchFamily="34" charset="0"/>
              <a:buChar char="•"/>
            </a:pPr>
            <a:r>
              <a:rPr lang="en-US" sz="1600" dirty="0"/>
              <a:t>Deliver excellence in customer service at all times and actively respond and listen to customers and volunteers to demonstrate time and care</a:t>
            </a:r>
            <a:endParaRPr lang="en-US" sz="1600" dirty="0">
              <a:ea typeface="Calibri"/>
              <a:cs typeface="Calibri"/>
            </a:endParaRPr>
          </a:p>
          <a:p>
            <a:pPr marL="171450" indent="-171450" algn="l">
              <a:buFont typeface="Arial" panose="020B0604020202020204" pitchFamily="34" charset="0"/>
              <a:buChar char="•"/>
            </a:pPr>
            <a:r>
              <a:rPr lang="en-US" sz="1600" dirty="0"/>
              <a:t>Support manager/deputy manager to maintain a high standard of presentation of merchandise </a:t>
            </a:r>
            <a:endParaRPr lang="en-GB" sz="1600" dirty="0">
              <a:ea typeface="Calibri" panose="020F0502020204030204"/>
              <a:cs typeface="Calibri" panose="020F0502020204030204"/>
            </a:endParaRPr>
          </a:p>
          <a:p>
            <a:pPr marL="171450" indent="-171450" algn="l">
              <a:buFont typeface="Arial" panose="020B0604020202020204" pitchFamily="34" charset="0"/>
              <a:buChar char="•"/>
            </a:pPr>
            <a:r>
              <a:rPr lang="en-US" sz="1600" dirty="0"/>
              <a:t>Follow agreed till</a:t>
            </a:r>
            <a:r>
              <a:rPr lang="en-US" sz="1600" dirty="0">
                <a:solidFill>
                  <a:srgbClr val="000000"/>
                </a:solidFill>
              </a:rPr>
              <a:t>, cashing up and banking</a:t>
            </a:r>
            <a:r>
              <a:rPr lang="en-US" sz="1600" dirty="0"/>
              <a:t> procedures </a:t>
            </a:r>
            <a:endParaRPr lang="en-US" sz="1600" dirty="0">
              <a:cs typeface="Calibri"/>
            </a:endParaRPr>
          </a:p>
          <a:p>
            <a:pPr marL="171450" indent="-171450" algn="l">
              <a:buFont typeface="Arial" panose="020B0604020202020204" pitchFamily="34" charset="0"/>
              <a:buChar char="•"/>
            </a:pPr>
            <a:r>
              <a:rPr lang="en-GB" sz="1600" dirty="0"/>
              <a:t>Support manager/deputy manager in proactive use of social media to promote the shop and engage with the local community </a:t>
            </a:r>
            <a:endParaRPr lang="en-US" sz="1600" dirty="0"/>
          </a:p>
          <a:p>
            <a:pPr marL="171450" indent="-171450" algn="l">
              <a:buFont typeface="Arial" panose="020B0604020202020204" pitchFamily="34" charset="0"/>
              <a:buChar char="•"/>
            </a:pPr>
            <a:r>
              <a:rPr lang="en-US" sz="1600" dirty="0"/>
              <a:t>Support the Hospice Fundraising and Communications teams to promote key events in the shop and the </a:t>
            </a:r>
            <a:r>
              <a:rPr lang="en-US" sz="1600" dirty="0" err="1"/>
              <a:t>organisation</a:t>
            </a:r>
            <a:r>
              <a:rPr lang="en-US" sz="1600" dirty="0"/>
              <a:t> as a whole</a:t>
            </a:r>
            <a:endParaRPr lang="en-US" sz="1600" dirty="0">
              <a:solidFill>
                <a:srgbClr val="000000"/>
              </a:solidFill>
              <a:ea typeface="Calibri"/>
              <a:cs typeface="Calibri"/>
            </a:endParaRPr>
          </a:p>
          <a:p>
            <a:pPr marL="171450" indent="-171450" algn="l">
              <a:buFont typeface="Arial" panose="020B0604020202020204" pitchFamily="34" charset="0"/>
              <a:buChar char="•"/>
            </a:pPr>
            <a:r>
              <a:rPr lang="en-GB" sz="1600" dirty="0"/>
              <a:t>Act as an ambassador for The Hospice</a:t>
            </a:r>
            <a:r>
              <a:rPr lang="en-GB" sz="1600" dirty="0">
                <a:solidFill>
                  <a:srgbClr val="FF0000"/>
                </a:solidFill>
              </a:rPr>
              <a:t> </a:t>
            </a:r>
            <a:endParaRPr lang="en-GB" sz="1400" dirty="0">
              <a:solidFill>
                <a:srgbClr val="FF0000"/>
              </a:solidFill>
              <a:ea typeface="Calibri"/>
              <a:cs typeface="Calibri"/>
            </a:endParaRPr>
          </a:p>
          <a:p>
            <a:pPr algn="l"/>
            <a:endParaRPr lang="en-GB" sz="1200" dirty="0"/>
          </a:p>
          <a:p>
            <a:pPr algn="l"/>
            <a:endParaRPr lang="en-GB" sz="1200" dirty="0"/>
          </a:p>
          <a:p>
            <a:endParaRPr lang="en-GB" dirty="0"/>
          </a:p>
        </p:txBody>
      </p:sp>
      <p:sp>
        <p:nvSpPr>
          <p:cNvPr id="7" name="Subtitle 2"/>
          <p:cNvSpPr txBox="1">
            <a:spLocks/>
          </p:cNvSpPr>
          <p:nvPr/>
        </p:nvSpPr>
        <p:spPr>
          <a:xfrm>
            <a:off x="0" y="1451739"/>
            <a:ext cx="4041911" cy="882387"/>
          </a:xfrm>
          <a:prstGeom prst="rect">
            <a:avLst/>
          </a:prstGeom>
          <a:solidFill>
            <a:srgbClr val="92D050"/>
          </a:solidFill>
        </p:spPr>
        <p:txBody>
          <a:bodyPr vert="horz" lIns="91440" tIns="45720" rIns="91440" bIns="45720" rtlCol="0" anchor="ctr">
            <a:normAutofit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2000" dirty="0">
                <a:solidFill>
                  <a:schemeClr val="bg1"/>
                </a:solidFill>
                <a:latin typeface="Mairy Black" panose="02000000000000000000" pitchFamily="2" charset="0"/>
              </a:rPr>
              <a:t>THE REAL NUTS AND BOLTS…</a:t>
            </a:r>
          </a:p>
          <a:p>
            <a:r>
              <a:rPr lang="en-GB" sz="1600" b="1" dirty="0">
                <a:solidFill>
                  <a:schemeClr val="bg1"/>
                </a:solidFill>
              </a:rPr>
              <a:t>Key Responsibilities &amp; Tasks: </a:t>
            </a:r>
            <a:br>
              <a:rPr lang="en-GB" sz="1600" b="1" dirty="0">
                <a:solidFill>
                  <a:schemeClr val="bg1"/>
                </a:solidFill>
              </a:rPr>
            </a:br>
            <a:r>
              <a:rPr lang="en-GB" sz="1600" b="1" dirty="0">
                <a:solidFill>
                  <a:schemeClr val="bg1"/>
                </a:solidFill>
              </a:rPr>
              <a:t>Departmental and Role Specific</a:t>
            </a:r>
          </a:p>
        </p:txBody>
      </p:sp>
      <p:sp>
        <p:nvSpPr>
          <p:cNvPr id="10" name="Subtitle 5"/>
          <p:cNvSpPr txBox="1">
            <a:spLocks/>
          </p:cNvSpPr>
          <p:nvPr/>
        </p:nvSpPr>
        <p:spPr>
          <a:xfrm>
            <a:off x="482460" y="1752444"/>
            <a:ext cx="3460620" cy="33392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endParaRPr lang="en-GB" sz="14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0330" y="183394"/>
            <a:ext cx="3397031" cy="1189880"/>
          </a:xfrm>
          <a:prstGeom prst="rect">
            <a:avLst/>
          </a:prstGeom>
        </p:spPr>
      </p:pic>
      <p:sp>
        <p:nvSpPr>
          <p:cNvPr id="15" name="Title 1"/>
          <p:cNvSpPr txBox="1">
            <a:spLocks/>
          </p:cNvSpPr>
          <p:nvPr/>
        </p:nvSpPr>
        <p:spPr>
          <a:xfrm rot="21422572">
            <a:off x="1559595" y="358711"/>
            <a:ext cx="2798498" cy="839247"/>
          </a:xfrm>
          <a:prstGeom prst="roundRect">
            <a:avLst/>
          </a:prstGeom>
          <a:noFill/>
          <a:ln w="38100" cap="flat" cmpd="sng" algn="ctr">
            <a:noFill/>
            <a:prstDash val="solid"/>
            <a:miter lim="800000"/>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0000"/>
          </a:bodyPr>
          <a:lstStyle>
            <a:lvl1pPr algn="ctr" defTabSz="685800" rtl="0" eaLnBrk="1" latinLnBrk="0" hangingPunct="1">
              <a:lnSpc>
                <a:spcPct val="90000"/>
              </a:lnSpc>
              <a:spcBef>
                <a:spcPct val="0"/>
              </a:spcBef>
              <a:buNone/>
              <a:defRPr sz="45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GB" sz="3600" dirty="0">
                <a:solidFill>
                  <a:srgbClr val="7030A0"/>
                </a:solidFill>
                <a:latin typeface="Mairy Black" panose="02000000000000000000" pitchFamily="2" charset="0"/>
              </a:rPr>
              <a:t>THE </a:t>
            </a:r>
            <a:r>
              <a:rPr lang="en-GB" sz="3600" dirty="0">
                <a:solidFill>
                  <a:srgbClr val="92D050"/>
                </a:solidFill>
                <a:latin typeface="Mairy Black" panose="02000000000000000000" pitchFamily="2" charset="0"/>
              </a:rPr>
              <a:t>#FULL </a:t>
            </a:r>
            <a:r>
              <a:rPr lang="en-GB" sz="3600" dirty="0">
                <a:solidFill>
                  <a:srgbClr val="7030A0"/>
                </a:solidFill>
                <a:latin typeface="Mairy Black" panose="02000000000000000000" pitchFamily="2" charset="0"/>
              </a:rPr>
              <a:t>SPEC</a:t>
            </a: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58610" y="189139"/>
            <a:ext cx="1445738" cy="804464"/>
          </a:xfrm>
          <a:prstGeom prst="rect">
            <a:avLst/>
          </a:prstGeom>
        </p:spPr>
      </p:pic>
    </p:spTree>
    <p:extLst>
      <p:ext uri="{BB962C8B-B14F-4D97-AF65-F5344CB8AC3E}">
        <p14:creationId xmlns:p14="http://schemas.microsoft.com/office/powerpoint/2010/main" val="18361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Subtitle 5"/>
          <p:cNvSpPr txBox="1">
            <a:spLocks/>
          </p:cNvSpPr>
          <p:nvPr/>
        </p:nvSpPr>
        <p:spPr>
          <a:xfrm>
            <a:off x="143338" y="5069837"/>
            <a:ext cx="6056116" cy="2418774"/>
          </a:xfrm>
          <a:prstGeom prst="rect">
            <a:avLst/>
          </a:prstGeom>
          <a:solidFill>
            <a:schemeClr val="bg1"/>
          </a:solid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endParaRPr lang="en-GB" sz="1200" dirty="0"/>
          </a:p>
          <a:p>
            <a:pPr marL="285750" indent="-285750" algn="l">
              <a:buFont typeface="Arial" panose="020B0604020202020204" pitchFamily="34" charset="0"/>
              <a:buChar char="•"/>
            </a:pPr>
            <a:r>
              <a:rPr lang="en-GB" sz="1200" dirty="0"/>
              <a:t>Respect and follow </a:t>
            </a:r>
            <a:r>
              <a:rPr lang="en-GB" sz="1200" dirty="0">
                <a:hlinkClick r:id="rId2"/>
              </a:rPr>
              <a:t>the Hospice’s values</a:t>
            </a:r>
            <a:r>
              <a:rPr lang="en-GB" sz="1200" dirty="0"/>
              <a:t> and policies.</a:t>
            </a:r>
          </a:p>
          <a:p>
            <a:pPr marL="285750" indent="-285750" algn="l">
              <a:buFont typeface="Arial" panose="020B0604020202020204" pitchFamily="34" charset="0"/>
              <a:buChar char="•"/>
            </a:pPr>
            <a:r>
              <a:rPr lang="en-GB" sz="1200" dirty="0"/>
              <a:t>Your internal &amp; external contacts will include all employees, volunteers, trustees and patrons, plus members of the general public and external organisations/suppliers. </a:t>
            </a:r>
          </a:p>
          <a:p>
            <a:pPr marL="285750" indent="-285750" algn="l">
              <a:buFont typeface="Arial" panose="020B0604020202020204" pitchFamily="34" charset="0"/>
              <a:buChar char="•"/>
            </a:pPr>
            <a:r>
              <a:rPr lang="en-GB" sz="1200" dirty="0"/>
              <a:t>The post-holder may come into contact with emotional circumstances, through speaking to staff, volunteers and patients and or information. The post holder will frequently be required to change from one activity to another to meet the changing needs of the service</a:t>
            </a:r>
          </a:p>
          <a:p>
            <a:pPr marL="285750" indent="-285750" algn="l">
              <a:buFont typeface="Arial" panose="020B0604020202020204" pitchFamily="34" charset="0"/>
              <a:buChar char="•"/>
            </a:pPr>
            <a:r>
              <a:rPr lang="en-GB" sz="1200" dirty="0"/>
              <a:t>You will be expected to comply with Health and Safety, Fire and Infection Control regulations and Hospice policies. You will need to complete all mandatory training.</a:t>
            </a:r>
          </a:p>
          <a:p>
            <a:pPr marL="285750" indent="-285750" algn="l">
              <a:buFont typeface="Arial" panose="020B0604020202020204" pitchFamily="34" charset="0"/>
              <a:buChar char="•"/>
            </a:pPr>
            <a:r>
              <a:rPr lang="en-GB" sz="1200" dirty="0"/>
              <a:t>Safeguarding: Act in a manner at all times to safeguard the interests of individual patients/clients and their families and justify public trust and confidence in the Hospice of St Francis</a:t>
            </a:r>
          </a:p>
          <a:p>
            <a:pPr algn="l"/>
            <a:endParaRPr lang="en-GB" sz="1100" dirty="0"/>
          </a:p>
          <a:p>
            <a:pPr marL="285750" indent="-285750" algn="l">
              <a:buFont typeface="Arial" panose="020B0604020202020204" pitchFamily="34" charset="0"/>
              <a:buChar char="•"/>
            </a:pPr>
            <a:endParaRPr lang="en-GB" sz="1100" dirty="0"/>
          </a:p>
        </p:txBody>
      </p:sp>
      <p:sp>
        <p:nvSpPr>
          <p:cNvPr id="6" name="Subtitle 5"/>
          <p:cNvSpPr>
            <a:spLocks noGrp="1"/>
          </p:cNvSpPr>
          <p:nvPr>
            <p:ph type="subTitle" idx="1"/>
          </p:nvPr>
        </p:nvSpPr>
        <p:spPr>
          <a:xfrm>
            <a:off x="291780" y="1381618"/>
            <a:ext cx="6056116" cy="2965353"/>
          </a:xfrm>
          <a:solidFill>
            <a:schemeClr val="bg1"/>
          </a:solidFill>
        </p:spPr>
        <p:txBody>
          <a:bodyPr vert="horz" lIns="91440" tIns="45720" rIns="91440" bIns="45720" rtlCol="0" anchor="t">
            <a:noAutofit/>
          </a:bodyPr>
          <a:lstStyle/>
          <a:p>
            <a:pPr algn="l"/>
            <a:r>
              <a:rPr lang="en-GB" sz="1400" b="1" dirty="0"/>
              <a:t>Qualifications, Skills, Experience and Knowledge -  A passion for retail and  a ‘people person’</a:t>
            </a:r>
            <a:endParaRPr lang="en-GB" sz="1400" b="1" dirty="0">
              <a:ea typeface="Calibri"/>
              <a:cs typeface="Calibri"/>
            </a:endParaRPr>
          </a:p>
          <a:p>
            <a:pPr marL="171450" indent="-171450" algn="l">
              <a:buFont typeface="Arial" panose="020B0604020202020204" pitchFamily="34" charset="0"/>
              <a:buChar char="•"/>
            </a:pPr>
            <a:r>
              <a:rPr lang="en-GB" sz="1200" dirty="0"/>
              <a:t>Good general standard of education</a:t>
            </a:r>
            <a:endParaRPr lang="en-GB" sz="1200" dirty="0">
              <a:ea typeface="Calibri"/>
              <a:cs typeface="Calibri"/>
            </a:endParaRPr>
          </a:p>
          <a:p>
            <a:pPr marL="171450" indent="-171450" algn="l">
              <a:buFont typeface="Arial" panose="020B0604020202020204" pitchFamily="34" charset="0"/>
              <a:buChar char="•"/>
            </a:pPr>
            <a:r>
              <a:rPr lang="en-GB" sz="1200" dirty="0"/>
              <a:t>Previous retail experience preferred but not essential </a:t>
            </a:r>
            <a:endParaRPr lang="en-GB" sz="1200">
              <a:ea typeface="Calibri"/>
              <a:cs typeface="Calibri"/>
            </a:endParaRPr>
          </a:p>
          <a:p>
            <a:pPr marL="171450" indent="-171450" algn="l">
              <a:buFont typeface="Arial" panose="020B0604020202020204" pitchFamily="34" charset="0"/>
              <a:buChar char="•"/>
            </a:pPr>
            <a:r>
              <a:rPr lang="en-GB" sz="1200" dirty="0"/>
              <a:t>Strong communication and interpersonal skills – empathetic and patient</a:t>
            </a:r>
            <a:endParaRPr lang="en-GB" sz="1200">
              <a:ea typeface="Calibri"/>
              <a:cs typeface="Calibri"/>
            </a:endParaRPr>
          </a:p>
          <a:p>
            <a:pPr marL="171450" indent="-171450" algn="l">
              <a:buFont typeface="Arial" panose="020B0604020202020204" pitchFamily="34" charset="0"/>
              <a:buChar char="•"/>
            </a:pPr>
            <a:r>
              <a:rPr lang="en-GB" sz="1200" dirty="0"/>
              <a:t>Strong operational  and organisational skills</a:t>
            </a:r>
            <a:endParaRPr lang="en-GB" sz="1200" dirty="0">
              <a:solidFill>
                <a:srgbClr val="000000"/>
              </a:solidFill>
              <a:ea typeface="Calibri"/>
              <a:cs typeface="Calibri"/>
            </a:endParaRPr>
          </a:p>
          <a:p>
            <a:pPr marL="171450" indent="-171450" algn="l">
              <a:buFont typeface="Arial" panose="020B0604020202020204" pitchFamily="34" charset="0"/>
              <a:buChar char="•"/>
            </a:pPr>
            <a:r>
              <a:rPr lang="en-GB" sz="1200" dirty="0"/>
              <a:t>Confident IT user</a:t>
            </a:r>
            <a:endParaRPr lang="en-GB" sz="1200" dirty="0">
              <a:ea typeface="Calibri"/>
              <a:cs typeface="Calibri"/>
            </a:endParaRPr>
          </a:p>
          <a:p>
            <a:pPr marL="171450" indent="-171450" algn="l">
              <a:buFont typeface="Arial" panose="020B0604020202020204" pitchFamily="34" charset="0"/>
              <a:buChar char="•"/>
            </a:pPr>
            <a:r>
              <a:rPr lang="en-GB" sz="1200" dirty="0"/>
              <a:t>Ability to work under pressure and multi task in a busy and fast moving environment</a:t>
            </a:r>
            <a:endParaRPr lang="en-GB" sz="1200" dirty="0">
              <a:ea typeface="Calibri"/>
              <a:cs typeface="Calibri"/>
            </a:endParaRPr>
          </a:p>
          <a:p>
            <a:pPr marL="171450" indent="-171450" algn="l">
              <a:buFont typeface="Arial" panose="020B0604020202020204" pitchFamily="34" charset="0"/>
              <a:buChar char="•"/>
            </a:pPr>
            <a:r>
              <a:rPr lang="en-GB" sz="1200" dirty="0"/>
              <a:t>Physical strength and pace to cope with regular manual lifting and handling</a:t>
            </a:r>
            <a:endParaRPr lang="en-GB" sz="1200" dirty="0">
              <a:ea typeface="Calibri"/>
              <a:cs typeface="Calibri"/>
            </a:endParaRPr>
          </a:p>
          <a:p>
            <a:pPr marL="171450" indent="-171450" algn="l">
              <a:buFont typeface="Arial" panose="020B0604020202020204" pitchFamily="34" charset="0"/>
              <a:buChar char="•"/>
            </a:pPr>
            <a:r>
              <a:rPr lang="en-GB" sz="1200" dirty="0"/>
              <a:t>Flexibility</a:t>
            </a:r>
            <a:endParaRPr lang="en-GB" sz="1200" dirty="0">
              <a:cs typeface="Calibri"/>
            </a:endParaRPr>
          </a:p>
          <a:p>
            <a:pPr marL="171450" indent="-171450" algn="l">
              <a:buChar char="•"/>
            </a:pPr>
            <a:endParaRPr lang="en-GB" sz="1100" dirty="0">
              <a:solidFill>
                <a:srgbClr val="000000"/>
              </a:solidFill>
              <a:cs typeface="Calibri"/>
            </a:endParaRPr>
          </a:p>
          <a:p>
            <a:pPr algn="l"/>
            <a:endParaRPr lang="en-GB" sz="1100" dirty="0">
              <a:cs typeface="Calibri" panose="020F0502020204030204"/>
            </a:endParaRPr>
          </a:p>
          <a:p>
            <a:pPr marL="171450" indent="-171450" algn="l">
              <a:buChar char="•"/>
            </a:pPr>
            <a:endParaRPr lang="en-GB" sz="1100" i="1" dirty="0">
              <a:cs typeface="Calibri" panose="020F0502020204030204"/>
            </a:endParaRPr>
          </a:p>
          <a:p>
            <a:pPr marL="171450" indent="-171450" algn="l">
              <a:buFont typeface="Arial" panose="020B0604020202020204" pitchFamily="34" charset="0"/>
              <a:buChar char="•"/>
            </a:pPr>
            <a:endParaRPr lang="en-GB" sz="1100" dirty="0">
              <a:cs typeface="Calibri" panose="020F0502020204030204"/>
            </a:endParaRPr>
          </a:p>
          <a:p>
            <a:pPr marL="171450" indent="-171450" algn="l">
              <a:buFont typeface="Arial" panose="020B0604020202020204" pitchFamily="34" charset="0"/>
              <a:buChar char="•"/>
            </a:pPr>
            <a:endParaRPr lang="en-GB" sz="1100" dirty="0"/>
          </a:p>
          <a:p>
            <a:endParaRPr lang="en-GB" dirty="0">
              <a:cs typeface="Calibri" panose="020F0502020204030204"/>
            </a:endParaRPr>
          </a:p>
          <a:p>
            <a:pPr marL="285750" lvl="0" indent="-285750" algn="l">
              <a:buChar char="•"/>
            </a:pPr>
            <a:endParaRPr lang="en-GB" sz="1100" dirty="0">
              <a:cs typeface="Calibri" panose="020F0502020204030204"/>
            </a:endParaRPr>
          </a:p>
          <a:p>
            <a:pPr marL="285750" indent="-285750" algn="l">
              <a:buFont typeface="Arial" panose="020B0604020202020204" pitchFamily="34" charset="0"/>
              <a:buChar char="•"/>
            </a:pPr>
            <a:endParaRPr lang="en-GB" sz="1100" dirty="0"/>
          </a:p>
          <a:p>
            <a:pPr algn="l"/>
            <a:endParaRPr lang="en-GB" sz="1100" dirty="0">
              <a:cs typeface="Calibri" panose="020F0502020204030204"/>
            </a:endParaRPr>
          </a:p>
          <a:p>
            <a:pPr marL="285750" indent="-285750" algn="l">
              <a:buChar char="•"/>
            </a:pPr>
            <a:endParaRPr lang="en-GB" sz="1100" dirty="0">
              <a:cs typeface="Calibri" panose="020F0502020204030204"/>
            </a:endParaRPr>
          </a:p>
        </p:txBody>
      </p:sp>
      <p:sp>
        <p:nvSpPr>
          <p:cNvPr id="7" name="Subtitle 2"/>
          <p:cNvSpPr txBox="1">
            <a:spLocks/>
          </p:cNvSpPr>
          <p:nvPr/>
        </p:nvSpPr>
        <p:spPr>
          <a:xfrm>
            <a:off x="-6613" y="306676"/>
            <a:ext cx="4819245" cy="736342"/>
          </a:xfrm>
          <a:prstGeom prst="rect">
            <a:avLst/>
          </a:prstGeom>
          <a:solidFill>
            <a:srgbClr val="92D050"/>
          </a:solidFill>
        </p:spPr>
        <p:txBody>
          <a:bodyPr vert="horz" lIns="91440" tIns="45720" rIns="91440" bIns="45720" rtlCol="0" anchor="ctr">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dirty="0">
                <a:solidFill>
                  <a:schemeClr val="bg1"/>
                </a:solidFill>
                <a:latin typeface="Mairy Black" panose="02000000000000000000" pitchFamily="2" charset="0"/>
              </a:rPr>
              <a:t>IT’S ALL ABOUT YOU!  (WELL THIS BIT IS)</a:t>
            </a:r>
          </a:p>
          <a:p>
            <a:r>
              <a:rPr lang="en-GB" sz="1400" b="1" dirty="0">
                <a:solidFill>
                  <a:schemeClr val="bg1"/>
                </a:solidFill>
              </a:rPr>
              <a:t>We appreciate you might not tick every box…</a:t>
            </a:r>
          </a:p>
        </p:txBody>
      </p:sp>
      <p:sp>
        <p:nvSpPr>
          <p:cNvPr id="9" name="Subtitle 2"/>
          <p:cNvSpPr txBox="1">
            <a:spLocks/>
          </p:cNvSpPr>
          <p:nvPr/>
        </p:nvSpPr>
        <p:spPr>
          <a:xfrm>
            <a:off x="-6613" y="4355836"/>
            <a:ext cx="5035824" cy="496777"/>
          </a:xfrm>
          <a:prstGeom prst="rect">
            <a:avLst/>
          </a:prstGeom>
          <a:solidFill>
            <a:srgbClr val="92D050"/>
          </a:solidFill>
        </p:spPr>
        <p:txBody>
          <a:bodyPr vert="horz" lIns="91440" tIns="45720" rIns="91440" bIns="45720" rtlCol="0" anchor="ctr">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dirty="0">
                <a:solidFill>
                  <a:schemeClr val="bg1"/>
                </a:solidFill>
                <a:latin typeface="Mairy Black" panose="02000000000000000000" pitchFamily="2" charset="0"/>
              </a:rPr>
              <a:t>VALUES, COMMUNICATION &amp; WORKING ENVIRONMENT</a:t>
            </a:r>
          </a:p>
        </p:txBody>
      </p:sp>
      <p:sp>
        <p:nvSpPr>
          <p:cNvPr id="12" name="Subtitle 5"/>
          <p:cNvSpPr txBox="1">
            <a:spLocks/>
          </p:cNvSpPr>
          <p:nvPr/>
        </p:nvSpPr>
        <p:spPr>
          <a:xfrm>
            <a:off x="335689" y="8628009"/>
            <a:ext cx="5995071" cy="1222920"/>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1100" dirty="0"/>
              <a:t>This list of tasks and responsibilities is not exhaustive and the job holder may be required to undertake other relevant and appropriate duties as required by the Manager. This description and specification can be amended by agreement with the Post Holder and Manager</a:t>
            </a:r>
            <a:endParaRPr lang="en-GB" sz="1050" dirty="0"/>
          </a:p>
        </p:txBody>
      </p:sp>
      <p:pic>
        <p:nvPicPr>
          <p:cNvPr id="3" name="Picture 2"/>
          <p:cNvPicPr>
            <a:picLocks noChangeAspect="1"/>
          </p:cNvPicPr>
          <p:nvPr/>
        </p:nvPicPr>
        <p:blipFill>
          <a:blip r:embed="rId3"/>
          <a:stretch>
            <a:fillRect/>
          </a:stretch>
        </p:blipFill>
        <p:spPr>
          <a:xfrm>
            <a:off x="5072970" y="272476"/>
            <a:ext cx="1444877" cy="804742"/>
          </a:xfrm>
          <a:prstGeom prst="rect">
            <a:avLst/>
          </a:prstGeom>
        </p:spPr>
      </p:pic>
    </p:spTree>
    <p:extLst>
      <p:ext uri="{BB962C8B-B14F-4D97-AF65-F5344CB8AC3E}">
        <p14:creationId xmlns:p14="http://schemas.microsoft.com/office/powerpoint/2010/main" val="42358889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ca630c-8a5a-445a-8b93-edb2171e3613" xsi:nil="true"/>
    <lcf76f155ced4ddcb4097134ff3c332f xmlns="4ccdf162-cfa2-4471-98ae-23c4982deeb2">
      <Terms xmlns="http://schemas.microsoft.com/office/infopath/2007/PartnerControls"/>
    </lcf76f155ced4ddcb4097134ff3c332f>
    <SharedWithUsers xmlns="0bca630c-8a5a-445a-8b93-edb2171e3613">
      <UserInfo>
        <DisplayName>Sarah Coles</DisplayName>
        <AccountId>17</AccountId>
        <AccountType/>
      </UserInfo>
      <UserInfo>
        <DisplayName>Sam Lees</DisplayName>
        <AccountId>20</AccountId>
        <AccountType/>
      </UserInfo>
      <UserInfo>
        <DisplayName>Recruitment At. StFrancis</DisplayName>
        <AccountId>254</AccountId>
        <AccountType/>
      </UserInfo>
      <UserInfo>
        <DisplayName>Kate Brooks</DisplayName>
        <AccountId>81</AccountId>
        <AccountType/>
      </UserInfo>
      <UserInfo>
        <DisplayName>Rui Muparadzi</DisplayName>
        <AccountId>120</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0759DFC840E6844A4103D79BB076549" ma:contentTypeVersion="15" ma:contentTypeDescription="Create a new document." ma:contentTypeScope="" ma:versionID="788c29703f7872e3f925445dadd2d608">
  <xsd:schema xmlns:xsd="http://www.w3.org/2001/XMLSchema" xmlns:xs="http://www.w3.org/2001/XMLSchema" xmlns:p="http://schemas.microsoft.com/office/2006/metadata/properties" xmlns:ns2="4ccdf162-cfa2-4471-98ae-23c4982deeb2" xmlns:ns3="0bca630c-8a5a-445a-8b93-edb2171e3613" targetNamespace="http://schemas.microsoft.com/office/2006/metadata/properties" ma:root="true" ma:fieldsID="65ad714d2249fce9c6aa71205c5c42eb" ns2:_="" ns3:_="">
    <xsd:import namespace="4ccdf162-cfa2-4471-98ae-23c4982deeb2"/>
    <xsd:import namespace="0bca630c-8a5a-445a-8b93-edb2171e361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cdf162-cfa2-4471-98ae-23c4982dee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972359d-3870-499e-998f-cc007fa89a6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ca630c-8a5a-445a-8b93-edb2171e361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adb940f-92a0-4170-a7d3-c50438715ee8}" ma:internalName="TaxCatchAll" ma:showField="CatchAllData" ma:web="0bca630c-8a5a-445a-8b93-edb2171e3613">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187F00-99E0-4FF5-8195-60F4BF8AA344}">
  <ds:schemaRefs>
    <ds:schemaRef ds:uri="http://schemas.microsoft.com/sharepoint/v3/contenttype/forms"/>
  </ds:schemaRefs>
</ds:datastoreItem>
</file>

<file path=customXml/itemProps2.xml><?xml version="1.0" encoding="utf-8"?>
<ds:datastoreItem xmlns:ds="http://schemas.openxmlformats.org/officeDocument/2006/customXml" ds:itemID="{D8576E9A-7603-495A-823E-DB95F72471B1}">
  <ds:schemaRefs>
    <ds:schemaRef ds:uri="http://schemas.microsoft.com/office/2006/metadata/properties"/>
    <ds:schemaRef ds:uri="http://schemas.microsoft.com/office/infopath/2007/PartnerControls"/>
    <ds:schemaRef ds:uri="0bca630c-8a5a-445a-8b93-edb2171e3613"/>
    <ds:schemaRef ds:uri="4ccdf162-cfa2-4471-98ae-23c4982deeb2"/>
  </ds:schemaRefs>
</ds:datastoreItem>
</file>

<file path=customXml/itemProps3.xml><?xml version="1.0" encoding="utf-8"?>
<ds:datastoreItem xmlns:ds="http://schemas.openxmlformats.org/officeDocument/2006/customXml" ds:itemID="{AD9CDE15-1067-4CB6-8B51-B7FEE0BFB062}"/>
</file>

<file path=docProps/app.xml><?xml version="1.0" encoding="utf-8"?>
<Properties xmlns="http://schemas.openxmlformats.org/officeDocument/2006/extended-properties" xmlns:vt="http://schemas.openxmlformats.org/officeDocument/2006/docPropsVTypes">
  <Template>Office Theme</Template>
  <TotalTime>6367</TotalTime>
  <Words>483</Words>
  <Application>Microsoft Office PowerPoint</Application>
  <PresentationFormat>A4 Paper (210x297 mm)</PresentationFormat>
  <Paragraphs>50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&amp; MARKETING ASSISTANT</dc:title>
  <dc:creator>Joseph Burrows</dc:creator>
  <cp:lastModifiedBy>Sam Lees</cp:lastModifiedBy>
  <cp:revision>164</cp:revision>
  <dcterms:created xsi:type="dcterms:W3CDTF">2021-10-25T14:04:38Z</dcterms:created>
  <dcterms:modified xsi:type="dcterms:W3CDTF">2026-05-11T09:53:11Z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0x010100A0759DFC840E6844A4103D79BB076549</vt:lpwstr>
  </property>
  <property fmtid="{D5CDD505-2E9C-101B-9397-08002B2CF9AE}" pid="3" name="Order">
    <vt:r8>500200</vt:r8>
  </property>
  <property fmtid="{D5CDD505-2E9C-101B-9397-08002B2CF9AE}" pid="4" name="MediaServiceImageTags">
    <vt:lpwstr/>
  </property>
</Properties>
</file>