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D050"/>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9" d="100"/>
          <a:sy n="59" d="100"/>
        </p:scale>
        <p:origin x="252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7B6936-1045-495E-B921-D395B14B056E}" type="datetimeFigureOut">
              <a:rPr lang="en-GB" smtClean="0"/>
              <a:t>21/03/22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F6B5C7-59F9-4A20-A96B-88ED4626EDA9}" type="slidenum">
              <a:rPr lang="en-GB" smtClean="0"/>
              <a:t>‹#›</a:t>
            </a:fld>
            <a:endParaRPr lang="en-GB"/>
          </a:p>
        </p:txBody>
      </p:sp>
    </p:spTree>
    <p:extLst>
      <p:ext uri="{BB962C8B-B14F-4D97-AF65-F5344CB8AC3E}">
        <p14:creationId xmlns:p14="http://schemas.microsoft.com/office/powerpoint/2010/main" val="2054419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7B6936-1045-495E-B921-D395B14B056E}" type="datetimeFigureOut">
              <a:rPr lang="en-GB" smtClean="0"/>
              <a:t>21/03/22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F6B5C7-59F9-4A20-A96B-88ED4626EDA9}" type="slidenum">
              <a:rPr lang="en-GB" smtClean="0"/>
              <a:t>‹#›</a:t>
            </a:fld>
            <a:endParaRPr lang="en-GB"/>
          </a:p>
        </p:txBody>
      </p:sp>
    </p:spTree>
    <p:extLst>
      <p:ext uri="{BB962C8B-B14F-4D97-AF65-F5344CB8AC3E}">
        <p14:creationId xmlns:p14="http://schemas.microsoft.com/office/powerpoint/2010/main" val="112392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87B6936-1045-495E-B921-D395B14B056E}" type="datetimeFigureOut">
              <a:rPr lang="en-GB" smtClean="0"/>
              <a:t>21/03/22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F6B5C7-59F9-4A20-A96B-88ED4626EDA9}" type="slidenum">
              <a:rPr lang="en-GB" smtClean="0"/>
              <a:t>‹#›</a:t>
            </a:fld>
            <a:endParaRPr lang="en-GB"/>
          </a:p>
        </p:txBody>
      </p:sp>
    </p:spTree>
    <p:extLst>
      <p:ext uri="{BB962C8B-B14F-4D97-AF65-F5344CB8AC3E}">
        <p14:creationId xmlns:p14="http://schemas.microsoft.com/office/powerpoint/2010/main" val="2687614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87B6936-1045-495E-B921-D395B14B056E}" type="datetimeFigureOut">
              <a:rPr lang="en-GB" smtClean="0"/>
              <a:t>21/03/22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F6B5C7-59F9-4A20-A96B-88ED4626EDA9}" type="slidenum">
              <a:rPr lang="en-GB" smtClean="0"/>
              <a:t>‹#›</a:t>
            </a:fld>
            <a:endParaRPr lang="en-GB"/>
          </a:p>
        </p:txBody>
      </p:sp>
    </p:spTree>
    <p:extLst>
      <p:ext uri="{BB962C8B-B14F-4D97-AF65-F5344CB8AC3E}">
        <p14:creationId xmlns:p14="http://schemas.microsoft.com/office/powerpoint/2010/main" val="779778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87B6936-1045-495E-B921-D395B14B056E}" type="datetimeFigureOut">
              <a:rPr lang="en-GB" smtClean="0"/>
              <a:t>21/03/22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8F6B5C7-59F9-4A20-A96B-88ED4626EDA9}" type="slidenum">
              <a:rPr lang="en-GB" smtClean="0"/>
              <a:t>‹#›</a:t>
            </a:fld>
            <a:endParaRPr lang="en-GB"/>
          </a:p>
        </p:txBody>
      </p:sp>
    </p:spTree>
    <p:extLst>
      <p:ext uri="{BB962C8B-B14F-4D97-AF65-F5344CB8AC3E}">
        <p14:creationId xmlns:p14="http://schemas.microsoft.com/office/powerpoint/2010/main" val="630189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87B6936-1045-495E-B921-D395B14B056E}" type="datetimeFigureOut">
              <a:rPr lang="en-GB" smtClean="0"/>
              <a:t>21/03/22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8F6B5C7-59F9-4A20-A96B-88ED4626EDA9}" type="slidenum">
              <a:rPr lang="en-GB" smtClean="0"/>
              <a:t>‹#›</a:t>
            </a:fld>
            <a:endParaRPr lang="en-GB"/>
          </a:p>
        </p:txBody>
      </p:sp>
    </p:spTree>
    <p:extLst>
      <p:ext uri="{BB962C8B-B14F-4D97-AF65-F5344CB8AC3E}">
        <p14:creationId xmlns:p14="http://schemas.microsoft.com/office/powerpoint/2010/main" val="2415340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7B6936-1045-495E-B921-D395B14B056E}" type="datetimeFigureOut">
              <a:rPr lang="en-GB" smtClean="0"/>
              <a:t>21/03/22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8F6B5C7-59F9-4A20-A96B-88ED4626EDA9}" type="slidenum">
              <a:rPr lang="en-GB" smtClean="0"/>
              <a:t>‹#›</a:t>
            </a:fld>
            <a:endParaRPr lang="en-GB"/>
          </a:p>
        </p:txBody>
      </p:sp>
    </p:spTree>
    <p:extLst>
      <p:ext uri="{BB962C8B-B14F-4D97-AF65-F5344CB8AC3E}">
        <p14:creationId xmlns:p14="http://schemas.microsoft.com/office/powerpoint/2010/main" val="41848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087B6936-1045-495E-B921-D395B14B056E}" type="datetimeFigureOut">
              <a:rPr lang="en-GB" smtClean="0"/>
              <a:t>21/03/22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F6B5C7-59F9-4A20-A96B-88ED4626EDA9}" type="slidenum">
              <a:rPr lang="en-GB" smtClean="0"/>
              <a:t>‹#›</a:t>
            </a:fld>
            <a:endParaRPr lang="en-GB"/>
          </a:p>
        </p:txBody>
      </p:sp>
    </p:spTree>
    <p:extLst>
      <p:ext uri="{BB962C8B-B14F-4D97-AF65-F5344CB8AC3E}">
        <p14:creationId xmlns:p14="http://schemas.microsoft.com/office/powerpoint/2010/main" val="3796509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087B6936-1045-495E-B921-D395B14B056E}" type="datetimeFigureOut">
              <a:rPr lang="en-GB" smtClean="0"/>
              <a:t>21/03/22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F6B5C7-59F9-4A20-A96B-88ED4626EDA9}" type="slidenum">
              <a:rPr lang="en-GB" smtClean="0"/>
              <a:t>‹#›</a:t>
            </a:fld>
            <a:endParaRPr lang="en-GB"/>
          </a:p>
        </p:txBody>
      </p:sp>
    </p:spTree>
    <p:extLst>
      <p:ext uri="{BB962C8B-B14F-4D97-AF65-F5344CB8AC3E}">
        <p14:creationId xmlns:p14="http://schemas.microsoft.com/office/powerpoint/2010/main" val="4275098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7B6936-1045-495E-B921-D395B14B056E}" type="datetimeFigureOut">
              <a:rPr lang="en-GB" smtClean="0"/>
              <a:t>21/03/22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F6B5C7-59F9-4A20-A96B-88ED4626EDA9}" type="slidenum">
              <a:rPr lang="en-GB" smtClean="0"/>
              <a:t>‹#›</a:t>
            </a:fld>
            <a:endParaRPr lang="en-GB"/>
          </a:p>
        </p:txBody>
      </p:sp>
    </p:spTree>
    <p:extLst>
      <p:ext uri="{BB962C8B-B14F-4D97-AF65-F5344CB8AC3E}">
        <p14:creationId xmlns:p14="http://schemas.microsoft.com/office/powerpoint/2010/main" val="1840653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7B6936-1045-495E-B921-D395B14B056E}" type="datetimeFigureOut">
              <a:rPr lang="en-GB" smtClean="0"/>
              <a:t>21/03/22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F6B5C7-59F9-4A20-A96B-88ED4626EDA9}" type="slidenum">
              <a:rPr lang="en-GB" smtClean="0"/>
              <a:t>‹#›</a:t>
            </a:fld>
            <a:endParaRPr lang="en-GB"/>
          </a:p>
        </p:txBody>
      </p:sp>
    </p:spTree>
    <p:extLst>
      <p:ext uri="{BB962C8B-B14F-4D97-AF65-F5344CB8AC3E}">
        <p14:creationId xmlns:p14="http://schemas.microsoft.com/office/powerpoint/2010/main" val="2069943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087B6936-1045-495E-B921-D395B14B056E}" type="datetimeFigureOut">
              <a:rPr lang="en-GB" smtClean="0"/>
              <a:t>21/03/22</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D8F6B5C7-59F9-4A20-A96B-88ED4626EDA9}" type="slidenum">
              <a:rPr lang="en-GB" smtClean="0"/>
              <a:t>‹#›</a:t>
            </a:fld>
            <a:endParaRPr lang="en-GB"/>
          </a:p>
        </p:txBody>
      </p:sp>
    </p:spTree>
    <p:extLst>
      <p:ext uri="{BB962C8B-B14F-4D97-AF65-F5344CB8AC3E}">
        <p14:creationId xmlns:p14="http://schemas.microsoft.com/office/powerpoint/2010/main" val="16693365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stfrancis.org.uk/about-us/governance/ourhospicevalues"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ubtitle 5"/>
          <p:cNvSpPr>
            <a:spLocks noGrp="1"/>
          </p:cNvSpPr>
          <p:nvPr>
            <p:ph type="subTitle" idx="1"/>
          </p:nvPr>
        </p:nvSpPr>
        <p:spPr>
          <a:xfrm>
            <a:off x="362551" y="2526546"/>
            <a:ext cx="6108057" cy="6078835"/>
          </a:xfrm>
          <a:solidFill>
            <a:schemeClr val="bg1"/>
          </a:solidFill>
        </p:spPr>
        <p:txBody>
          <a:bodyPr>
            <a:noAutofit/>
          </a:bodyPr>
          <a:lstStyle/>
          <a:p>
            <a:pPr marL="171450" indent="-171450" algn="l">
              <a:buFont typeface="Arial" panose="020B0604020202020204" pitchFamily="34" charset="0"/>
              <a:buChar char="•"/>
            </a:pPr>
            <a:endParaRPr lang="en-GB" sz="1200" dirty="0" smtClean="0"/>
          </a:p>
          <a:p>
            <a:pPr marL="171450" indent="-171450" algn="l">
              <a:buFont typeface="Arial" panose="020B0604020202020204" pitchFamily="34" charset="0"/>
              <a:buChar char="•"/>
            </a:pPr>
            <a:r>
              <a:rPr lang="en-GB" sz="1200" dirty="0" smtClean="0"/>
              <a:t>Support shop manager to </a:t>
            </a:r>
            <a:r>
              <a:rPr lang="en-GB" sz="1200" dirty="0"/>
              <a:t>a</a:t>
            </a:r>
            <a:r>
              <a:rPr lang="en-GB" sz="1200" dirty="0" smtClean="0"/>
              <a:t>ctively drive sales to maximise shop profitability and achieve annual budget</a:t>
            </a:r>
          </a:p>
          <a:p>
            <a:pPr marL="171450" indent="-171450" algn="l">
              <a:buFont typeface="Arial" panose="020B0604020202020204" pitchFamily="34" charset="0"/>
              <a:buChar char="•"/>
            </a:pPr>
            <a:r>
              <a:rPr lang="en-GB" sz="1200" dirty="0" smtClean="0"/>
              <a:t>Support shop manager to drive Gift Aid on donations to maximise income and achieve shop targets</a:t>
            </a:r>
          </a:p>
          <a:p>
            <a:pPr marL="171450" indent="-171450" algn="l">
              <a:buFont typeface="Arial" panose="020B0604020202020204" pitchFamily="34" charset="0"/>
              <a:buChar char="•"/>
            </a:pPr>
            <a:r>
              <a:rPr lang="en-GB" sz="1200" dirty="0" smtClean="0"/>
              <a:t>Support </a:t>
            </a:r>
            <a:r>
              <a:rPr lang="en-GB" sz="1200" dirty="0"/>
              <a:t>the manager to manage a team of volunteers including the Creates &amp; Makes upcycling team</a:t>
            </a:r>
            <a:endParaRPr lang="en-GB" sz="1200" dirty="0" smtClean="0"/>
          </a:p>
          <a:p>
            <a:pPr marL="171450" indent="-171450" algn="l">
              <a:buFont typeface="Arial" panose="020B0604020202020204" pitchFamily="34" charset="0"/>
              <a:buChar char="•"/>
            </a:pPr>
            <a:r>
              <a:rPr lang="en-US" sz="1200" dirty="0" smtClean="0"/>
              <a:t>Deliver </a:t>
            </a:r>
            <a:r>
              <a:rPr lang="en-US" sz="1200" dirty="0"/>
              <a:t>excellence in customer service at all times and actively respond and listen to customers and volunteers to demonstrate time and </a:t>
            </a:r>
            <a:r>
              <a:rPr lang="en-US" sz="1200" dirty="0" smtClean="0"/>
              <a:t>care</a:t>
            </a:r>
          </a:p>
          <a:p>
            <a:pPr marL="171450" indent="-171450" algn="l">
              <a:buFont typeface="Arial" panose="020B0604020202020204" pitchFamily="34" charset="0"/>
              <a:buChar char="•"/>
            </a:pPr>
            <a:r>
              <a:rPr lang="en-US" sz="1200" dirty="0" smtClean="0"/>
              <a:t>Champion sustainability wherever possible across the showroom operation</a:t>
            </a:r>
            <a:endParaRPr lang="en-US" sz="1200" dirty="0"/>
          </a:p>
          <a:p>
            <a:pPr marL="171450" indent="-171450" algn="l">
              <a:buFont typeface="Arial" panose="020B0604020202020204" pitchFamily="34" charset="0"/>
              <a:buChar char="•"/>
            </a:pPr>
            <a:r>
              <a:rPr lang="en-US" sz="1200" dirty="0"/>
              <a:t>M</a:t>
            </a:r>
            <a:r>
              <a:rPr lang="en-US" sz="1200" dirty="0" smtClean="0"/>
              <a:t>aintain </a:t>
            </a:r>
            <a:r>
              <a:rPr lang="en-US" sz="1200" dirty="0"/>
              <a:t>a high standard of presentation of merchandise </a:t>
            </a:r>
            <a:r>
              <a:rPr lang="en-US" sz="1200" dirty="0" smtClean="0"/>
              <a:t>in the showroom</a:t>
            </a:r>
            <a:endParaRPr lang="en-GB" sz="1200" dirty="0" smtClean="0"/>
          </a:p>
          <a:p>
            <a:pPr marL="171450" indent="-171450" algn="l">
              <a:buFont typeface="Arial" panose="020B0604020202020204" pitchFamily="34" charset="0"/>
              <a:buChar char="•"/>
            </a:pPr>
            <a:r>
              <a:rPr lang="en-GB" sz="1200" dirty="0" smtClean="0"/>
              <a:t>Support the manager to </a:t>
            </a:r>
            <a:r>
              <a:rPr lang="en-GB" sz="1200" dirty="0"/>
              <a:t>o</a:t>
            </a:r>
            <a:r>
              <a:rPr lang="en-GB" sz="1200" dirty="0" smtClean="0"/>
              <a:t>versee </a:t>
            </a:r>
            <a:r>
              <a:rPr lang="en-GB" sz="1200" dirty="0"/>
              <a:t>all operational matters relating to successful running of </a:t>
            </a:r>
            <a:r>
              <a:rPr lang="en-GB" sz="1200" dirty="0" smtClean="0"/>
              <a:t>showroom</a:t>
            </a:r>
          </a:p>
          <a:p>
            <a:pPr marL="171450" indent="-171450" algn="l">
              <a:buFont typeface="Arial" panose="020B0604020202020204" pitchFamily="34" charset="0"/>
              <a:buChar char="•"/>
            </a:pPr>
            <a:r>
              <a:rPr lang="en-US" sz="1200" dirty="0" smtClean="0"/>
              <a:t>Operate </a:t>
            </a:r>
            <a:r>
              <a:rPr lang="en-US" sz="1200" dirty="0"/>
              <a:t>agreed stock rotation system </a:t>
            </a:r>
            <a:endParaRPr lang="en-US" sz="1200" dirty="0" smtClean="0"/>
          </a:p>
          <a:p>
            <a:pPr marL="171450" indent="-171450" algn="l">
              <a:buFont typeface="Arial" panose="020B0604020202020204" pitchFamily="34" charset="0"/>
              <a:buChar char="•"/>
            </a:pPr>
            <a:r>
              <a:rPr lang="en-GB" sz="1200" dirty="0" smtClean="0"/>
              <a:t>Support manager to initiate and implement programme of promotional activity and events with particular focus on Christmas events</a:t>
            </a:r>
          </a:p>
          <a:p>
            <a:pPr marL="171450" indent="-171450" algn="l">
              <a:buFont typeface="Arial" panose="020B0604020202020204" pitchFamily="34" charset="0"/>
              <a:buChar char="•"/>
            </a:pPr>
            <a:r>
              <a:rPr lang="en-GB" sz="1200" dirty="0" smtClean="0"/>
              <a:t>Support </a:t>
            </a:r>
            <a:r>
              <a:rPr lang="en-GB" sz="1200" dirty="0"/>
              <a:t>the manager to plan, manage and implement seasonal Workshop </a:t>
            </a:r>
            <a:r>
              <a:rPr lang="en-GB" sz="1200" dirty="0" smtClean="0"/>
              <a:t>Programme</a:t>
            </a:r>
            <a:endParaRPr lang="en-GB" sz="1200" dirty="0"/>
          </a:p>
          <a:p>
            <a:pPr marL="171450" indent="-171450" algn="l">
              <a:buFont typeface="Arial" panose="020B0604020202020204" pitchFamily="34" charset="0"/>
              <a:buChar char="•"/>
            </a:pPr>
            <a:r>
              <a:rPr lang="en-US" sz="1200" dirty="0" smtClean="0"/>
              <a:t>Follow </a:t>
            </a:r>
            <a:r>
              <a:rPr lang="en-US" sz="1200" dirty="0"/>
              <a:t>agreed till, cashing up and banking procedures </a:t>
            </a:r>
            <a:endParaRPr lang="en-US" sz="1200" dirty="0" smtClean="0"/>
          </a:p>
          <a:p>
            <a:pPr marL="171450" indent="-171450" algn="l">
              <a:buFont typeface="Arial" panose="020B0604020202020204" pitchFamily="34" charset="0"/>
              <a:buChar char="•"/>
            </a:pPr>
            <a:r>
              <a:rPr lang="en-GB" sz="1200" dirty="0" smtClean="0"/>
              <a:t>Support the manager with a </a:t>
            </a:r>
            <a:r>
              <a:rPr lang="en-GB" sz="1200" dirty="0"/>
              <a:t>p</a:t>
            </a:r>
            <a:r>
              <a:rPr lang="en-GB" sz="1200" dirty="0" smtClean="0"/>
              <a:t>roactive </a:t>
            </a:r>
            <a:r>
              <a:rPr lang="en-GB" sz="1200" dirty="0"/>
              <a:t>use of social media to promote </a:t>
            </a:r>
            <a:r>
              <a:rPr lang="en-GB" sz="1200" dirty="0" smtClean="0"/>
              <a:t>the shop </a:t>
            </a:r>
            <a:r>
              <a:rPr lang="en-GB" sz="1200" dirty="0"/>
              <a:t>and engage with </a:t>
            </a:r>
            <a:r>
              <a:rPr lang="en-GB" sz="1200" dirty="0" smtClean="0"/>
              <a:t>the </a:t>
            </a:r>
            <a:r>
              <a:rPr lang="en-GB" sz="1200" dirty="0"/>
              <a:t>local community </a:t>
            </a:r>
            <a:endParaRPr lang="en-US" sz="1200" dirty="0"/>
          </a:p>
          <a:p>
            <a:pPr marL="171450" indent="-171450" algn="l">
              <a:buFont typeface="Arial" panose="020B0604020202020204" pitchFamily="34" charset="0"/>
              <a:buChar char="•"/>
            </a:pPr>
            <a:r>
              <a:rPr lang="en-US" sz="1200" dirty="0"/>
              <a:t>S</a:t>
            </a:r>
            <a:r>
              <a:rPr lang="en-US" sz="1200" dirty="0" smtClean="0"/>
              <a:t>upport </a:t>
            </a:r>
            <a:r>
              <a:rPr lang="en-US" sz="1200" dirty="0"/>
              <a:t>training </a:t>
            </a:r>
            <a:r>
              <a:rPr lang="en-US" sz="1200" dirty="0" smtClean="0"/>
              <a:t>of </a:t>
            </a:r>
            <a:r>
              <a:rPr lang="en-US" sz="1200" dirty="0"/>
              <a:t>prospective and existing volunteers </a:t>
            </a:r>
            <a:endParaRPr lang="en-US" sz="1200" dirty="0" smtClean="0"/>
          </a:p>
          <a:p>
            <a:pPr marL="171450" indent="-171450" algn="l">
              <a:buFont typeface="Arial" panose="020B0604020202020204" pitchFamily="34" charset="0"/>
              <a:buChar char="•"/>
            </a:pPr>
            <a:r>
              <a:rPr lang="en-GB" sz="1200" dirty="0" smtClean="0"/>
              <a:t>Attend </a:t>
            </a:r>
            <a:r>
              <a:rPr lang="en-GB" sz="1200" dirty="0"/>
              <a:t>regular meetings with line manager as required and act as a conduit for communication to and from other parts of the organisation</a:t>
            </a:r>
            <a:endParaRPr lang="en-US" sz="1200" dirty="0" smtClean="0"/>
          </a:p>
          <a:p>
            <a:pPr marL="171450" indent="-171450" algn="l">
              <a:buFont typeface="Arial" panose="020B0604020202020204" pitchFamily="34" charset="0"/>
              <a:buChar char="•"/>
            </a:pPr>
            <a:r>
              <a:rPr lang="en-US" sz="1200" dirty="0" smtClean="0"/>
              <a:t>Show </a:t>
            </a:r>
            <a:r>
              <a:rPr lang="en-US" sz="1200" dirty="0"/>
              <a:t>real appreciation to donors for all donated items at all times</a:t>
            </a:r>
          </a:p>
          <a:p>
            <a:pPr marL="171450" indent="-171450" algn="l">
              <a:buFont typeface="Arial" panose="020B0604020202020204" pitchFamily="34" charset="0"/>
              <a:buChar char="•"/>
            </a:pPr>
            <a:r>
              <a:rPr lang="en-US" sz="1200" dirty="0" smtClean="0"/>
              <a:t>Support the Hospice Fundraising and Communications </a:t>
            </a:r>
            <a:r>
              <a:rPr lang="en-US" sz="1200" dirty="0"/>
              <a:t>teams to promote key events in the </a:t>
            </a:r>
            <a:r>
              <a:rPr lang="en-US" sz="1200" dirty="0" smtClean="0"/>
              <a:t>shop and the organisation as a whole</a:t>
            </a:r>
            <a:endParaRPr lang="en-GB" sz="1200" dirty="0"/>
          </a:p>
          <a:p>
            <a:pPr marL="171450" indent="-171450" algn="l">
              <a:buFont typeface="Arial" panose="020B0604020202020204" pitchFamily="34" charset="0"/>
              <a:buChar char="•"/>
            </a:pPr>
            <a:r>
              <a:rPr lang="en-GB" sz="1200" dirty="0"/>
              <a:t>Act as an ambassador for The </a:t>
            </a:r>
            <a:r>
              <a:rPr lang="en-GB" sz="1200" dirty="0" smtClean="0"/>
              <a:t>Hospice and proactively build links within the local community. </a:t>
            </a:r>
            <a:endParaRPr lang="en-GB" sz="1200" dirty="0"/>
          </a:p>
          <a:p>
            <a:pPr lvl="0" algn="l"/>
            <a:endParaRPr lang="en-GB" sz="1200" dirty="0"/>
          </a:p>
          <a:p>
            <a:pPr algn="l"/>
            <a:r>
              <a:rPr lang="en-GB" sz="1200" dirty="0"/>
              <a:t> </a:t>
            </a:r>
          </a:p>
          <a:p>
            <a:pPr algn="l"/>
            <a:r>
              <a:rPr lang="en-GB" sz="1200" dirty="0"/>
              <a:t> </a:t>
            </a:r>
          </a:p>
          <a:p>
            <a:r>
              <a:rPr lang="en-GB" dirty="0"/>
              <a:t> </a:t>
            </a:r>
          </a:p>
        </p:txBody>
      </p:sp>
      <p:sp>
        <p:nvSpPr>
          <p:cNvPr id="7" name="Subtitle 2"/>
          <p:cNvSpPr txBox="1">
            <a:spLocks/>
          </p:cNvSpPr>
          <p:nvPr/>
        </p:nvSpPr>
        <p:spPr>
          <a:xfrm>
            <a:off x="0" y="1451739"/>
            <a:ext cx="4041911" cy="882387"/>
          </a:xfrm>
          <a:prstGeom prst="rect">
            <a:avLst/>
          </a:prstGeom>
          <a:solidFill>
            <a:srgbClr val="92D050"/>
          </a:solidFill>
        </p:spPr>
        <p:txBody>
          <a:bodyPr vert="horz" lIns="91440" tIns="45720" rIns="91440" bIns="45720" rtlCol="0" anchor="ctr">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sz="2000" dirty="0" smtClean="0">
                <a:solidFill>
                  <a:schemeClr val="bg1"/>
                </a:solidFill>
                <a:latin typeface="Mairy Black" panose="02000000000000000000" pitchFamily="2" charset="0"/>
              </a:rPr>
              <a:t>THE REAL NUTS AND BOLTS…</a:t>
            </a:r>
          </a:p>
          <a:p>
            <a:r>
              <a:rPr lang="en-GB" sz="1600" b="1" dirty="0" smtClean="0">
                <a:solidFill>
                  <a:schemeClr val="bg1"/>
                </a:solidFill>
              </a:rPr>
              <a:t>Key Responsibilities &amp; Tasks: </a:t>
            </a:r>
            <a:br>
              <a:rPr lang="en-GB" sz="1600" b="1" dirty="0" smtClean="0">
                <a:solidFill>
                  <a:schemeClr val="bg1"/>
                </a:solidFill>
              </a:rPr>
            </a:br>
            <a:r>
              <a:rPr lang="en-GB" sz="1600" b="1" dirty="0" smtClean="0">
                <a:solidFill>
                  <a:schemeClr val="bg1"/>
                </a:solidFill>
              </a:rPr>
              <a:t>Departmental and Role Specific</a:t>
            </a:r>
            <a:endParaRPr lang="en-GB" sz="1600" b="1" dirty="0">
              <a:solidFill>
                <a:schemeClr val="bg1"/>
              </a:solidFill>
            </a:endParaRPr>
          </a:p>
        </p:txBody>
      </p:sp>
      <p:sp>
        <p:nvSpPr>
          <p:cNvPr id="10" name="Subtitle 5"/>
          <p:cNvSpPr txBox="1">
            <a:spLocks/>
          </p:cNvSpPr>
          <p:nvPr/>
        </p:nvSpPr>
        <p:spPr>
          <a:xfrm>
            <a:off x="482460" y="1752444"/>
            <a:ext cx="3460620" cy="333928"/>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GB" sz="14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0330" y="183394"/>
            <a:ext cx="3397031" cy="1189880"/>
          </a:xfrm>
          <a:prstGeom prst="rect">
            <a:avLst/>
          </a:prstGeom>
        </p:spPr>
      </p:pic>
      <p:sp>
        <p:nvSpPr>
          <p:cNvPr id="15" name="Title 1"/>
          <p:cNvSpPr txBox="1">
            <a:spLocks/>
          </p:cNvSpPr>
          <p:nvPr/>
        </p:nvSpPr>
        <p:spPr>
          <a:xfrm rot="21422572">
            <a:off x="1559595" y="358711"/>
            <a:ext cx="2798498" cy="839247"/>
          </a:xfrm>
          <a:prstGeom prst="roundRect">
            <a:avLst/>
          </a:prstGeom>
          <a:noFill/>
          <a:ln w="38100" cap="flat" cmpd="sng" algn="ctr">
            <a:noFill/>
            <a:prstDash val="solid"/>
            <a:miter lim="800000"/>
          </a:ln>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fontScale="90000"/>
          </a:bodyPr>
          <a:lstStyle>
            <a:lvl1pPr algn="ctr" defTabSz="685800" rtl="0" eaLnBrk="1" latinLnBrk="0" hangingPunct="1">
              <a:lnSpc>
                <a:spcPct val="90000"/>
              </a:lnSpc>
              <a:spcBef>
                <a:spcPct val="0"/>
              </a:spcBef>
              <a:buNone/>
              <a:defRPr sz="45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sz="3600" dirty="0" smtClean="0">
                <a:solidFill>
                  <a:srgbClr val="7030A0"/>
                </a:solidFill>
                <a:latin typeface="Mairy Black" panose="02000000000000000000" pitchFamily="2" charset="0"/>
              </a:rPr>
              <a:t>THE </a:t>
            </a:r>
            <a:r>
              <a:rPr lang="en-GB" sz="3600" dirty="0" smtClean="0">
                <a:solidFill>
                  <a:srgbClr val="92D050"/>
                </a:solidFill>
                <a:latin typeface="Mairy Black" panose="02000000000000000000" pitchFamily="2" charset="0"/>
              </a:rPr>
              <a:t>#FULL </a:t>
            </a:r>
            <a:r>
              <a:rPr lang="en-GB" sz="3600" dirty="0" smtClean="0">
                <a:solidFill>
                  <a:srgbClr val="7030A0"/>
                </a:solidFill>
                <a:latin typeface="Mairy Black" panose="02000000000000000000" pitchFamily="2" charset="0"/>
              </a:rPr>
              <a:t>SPEC</a:t>
            </a:r>
            <a:endParaRPr lang="en-GB" sz="3600" dirty="0">
              <a:solidFill>
                <a:srgbClr val="7030A0"/>
              </a:solidFill>
              <a:latin typeface="Mairy Black" panose="02000000000000000000" pitchFamily="2" charset="0"/>
            </a:endParaRP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8610" y="189139"/>
            <a:ext cx="1445738" cy="804464"/>
          </a:xfrm>
          <a:prstGeom prst="rect">
            <a:avLst/>
          </a:prstGeom>
        </p:spPr>
      </p:pic>
    </p:spTree>
    <p:extLst>
      <p:ext uri="{BB962C8B-B14F-4D97-AF65-F5344CB8AC3E}">
        <p14:creationId xmlns:p14="http://schemas.microsoft.com/office/powerpoint/2010/main" val="1836151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Subtitle 5"/>
          <p:cNvSpPr txBox="1">
            <a:spLocks/>
          </p:cNvSpPr>
          <p:nvPr/>
        </p:nvSpPr>
        <p:spPr>
          <a:xfrm>
            <a:off x="143338" y="6127251"/>
            <a:ext cx="6056116" cy="2418774"/>
          </a:xfrm>
          <a:prstGeom prst="rect">
            <a:avLst/>
          </a:prstGeom>
          <a:solidFill>
            <a:schemeClr val="bg1"/>
          </a:solidFill>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endParaRPr lang="en-GB" sz="1100" dirty="0" smtClean="0"/>
          </a:p>
          <a:p>
            <a:pPr marL="285750" indent="-285750" algn="l">
              <a:buFont typeface="Arial" panose="020B0604020202020204" pitchFamily="34" charset="0"/>
              <a:buChar char="•"/>
            </a:pPr>
            <a:r>
              <a:rPr lang="en-GB" sz="1100" dirty="0"/>
              <a:t>Respect and follow </a:t>
            </a:r>
            <a:r>
              <a:rPr lang="en-GB" sz="1100" dirty="0">
                <a:hlinkClick r:id="rId2"/>
              </a:rPr>
              <a:t>the Hospice’s </a:t>
            </a:r>
            <a:r>
              <a:rPr lang="en-GB" sz="1100" dirty="0" smtClean="0">
                <a:hlinkClick r:id="rId2"/>
              </a:rPr>
              <a:t>values</a:t>
            </a:r>
            <a:r>
              <a:rPr lang="en-GB" sz="1100" dirty="0" smtClean="0"/>
              <a:t> and policies.</a:t>
            </a:r>
            <a:endParaRPr lang="en-GB" sz="1100" dirty="0"/>
          </a:p>
          <a:p>
            <a:pPr marL="285750" indent="-285750" algn="l">
              <a:buFont typeface="Arial" panose="020B0604020202020204" pitchFamily="34" charset="0"/>
              <a:buChar char="•"/>
            </a:pPr>
            <a:r>
              <a:rPr lang="en-GB" sz="1100" dirty="0"/>
              <a:t>Your internal &amp; external contacts will include all </a:t>
            </a:r>
            <a:r>
              <a:rPr lang="en-GB" sz="1100" dirty="0" smtClean="0"/>
              <a:t>employees</a:t>
            </a:r>
            <a:r>
              <a:rPr lang="en-GB" sz="1100" dirty="0"/>
              <a:t>, </a:t>
            </a:r>
            <a:r>
              <a:rPr lang="en-GB" sz="1100" dirty="0" smtClean="0"/>
              <a:t>volunteers</a:t>
            </a:r>
            <a:r>
              <a:rPr lang="en-GB" sz="1100" dirty="0"/>
              <a:t>, </a:t>
            </a:r>
            <a:r>
              <a:rPr lang="en-GB" sz="1100" dirty="0" smtClean="0"/>
              <a:t>trustees </a:t>
            </a:r>
            <a:r>
              <a:rPr lang="en-GB" sz="1100" dirty="0"/>
              <a:t>and </a:t>
            </a:r>
            <a:r>
              <a:rPr lang="en-GB" sz="1100" dirty="0" smtClean="0"/>
              <a:t>patrons</a:t>
            </a:r>
            <a:r>
              <a:rPr lang="en-GB" sz="1100" dirty="0"/>
              <a:t>, plus members of the general public and external organisations/suppliers. </a:t>
            </a:r>
          </a:p>
          <a:p>
            <a:pPr marL="285750" indent="-285750" algn="l">
              <a:buFont typeface="Arial" panose="020B0604020202020204" pitchFamily="34" charset="0"/>
              <a:buChar char="•"/>
            </a:pPr>
            <a:r>
              <a:rPr lang="en-GB" sz="1100" dirty="0"/>
              <a:t>The post-holder </a:t>
            </a:r>
            <a:r>
              <a:rPr lang="en-GB" sz="1100" dirty="0" smtClean="0"/>
              <a:t>may </a:t>
            </a:r>
            <a:r>
              <a:rPr lang="en-GB" sz="1100" dirty="0"/>
              <a:t>come into contact with emotional circumstances, through speaking to staff, volunteers and patients and or information. The post holder will frequently be required to change from one activity to another to meet the changing needs of the service</a:t>
            </a:r>
          </a:p>
          <a:p>
            <a:pPr marL="285750" indent="-285750" algn="l">
              <a:buFont typeface="Arial" panose="020B0604020202020204" pitchFamily="34" charset="0"/>
              <a:buChar char="•"/>
            </a:pPr>
            <a:r>
              <a:rPr lang="en-GB" sz="1100" dirty="0"/>
              <a:t>You will be expected to comply with Health and Safety, Fire and Infection Control regulations and Hospice policies. You will need to complete all mandatory training.</a:t>
            </a:r>
          </a:p>
          <a:p>
            <a:pPr marL="285750" indent="-285750" algn="l">
              <a:buFont typeface="Arial" panose="020B0604020202020204" pitchFamily="34" charset="0"/>
              <a:buChar char="•"/>
            </a:pPr>
            <a:r>
              <a:rPr lang="en-GB" sz="1100" dirty="0"/>
              <a:t>Safeguarding: Act in a manner at all times to safeguard the interests of individual patients/clients and their families and justify public trust and confidence in the Hospice of St Francis</a:t>
            </a:r>
          </a:p>
          <a:p>
            <a:pPr algn="l"/>
            <a:endParaRPr lang="en-GB" sz="1100" dirty="0" smtClean="0"/>
          </a:p>
          <a:p>
            <a:pPr marL="285750" indent="-285750" algn="l">
              <a:buFont typeface="Arial" panose="020B0604020202020204" pitchFamily="34" charset="0"/>
              <a:buChar char="•"/>
            </a:pPr>
            <a:endParaRPr lang="en-GB" sz="1100" dirty="0"/>
          </a:p>
        </p:txBody>
      </p:sp>
      <p:sp>
        <p:nvSpPr>
          <p:cNvPr id="6" name="Subtitle 5"/>
          <p:cNvSpPr>
            <a:spLocks noGrp="1"/>
          </p:cNvSpPr>
          <p:nvPr>
            <p:ph type="subTitle" idx="1"/>
          </p:nvPr>
        </p:nvSpPr>
        <p:spPr>
          <a:xfrm>
            <a:off x="274644" y="1309787"/>
            <a:ext cx="6056116" cy="4122317"/>
          </a:xfrm>
          <a:solidFill>
            <a:schemeClr val="bg1"/>
          </a:solidFill>
        </p:spPr>
        <p:txBody>
          <a:bodyPr>
            <a:noAutofit/>
          </a:bodyPr>
          <a:lstStyle/>
          <a:p>
            <a:pPr algn="l"/>
            <a:r>
              <a:rPr lang="en-GB" sz="1200" b="1" dirty="0" smtClean="0"/>
              <a:t>Qualifications</a:t>
            </a:r>
            <a:r>
              <a:rPr lang="en-GB" sz="1200" b="1" dirty="0"/>
              <a:t>, Skills, Experience and </a:t>
            </a:r>
            <a:r>
              <a:rPr lang="en-GB" sz="1200" b="1" dirty="0" smtClean="0"/>
              <a:t>Knowledge - </a:t>
            </a:r>
            <a:r>
              <a:rPr lang="en-GB" sz="1200" b="1" dirty="0"/>
              <a:t> </a:t>
            </a:r>
            <a:r>
              <a:rPr lang="en-GB" sz="1200" b="1" dirty="0" smtClean="0"/>
              <a:t>A passion for retail and  a ‘people person’</a:t>
            </a:r>
          </a:p>
          <a:p>
            <a:pPr marL="171450" indent="-171450" algn="l">
              <a:buFont typeface="Arial" panose="020B0604020202020204" pitchFamily="34" charset="0"/>
              <a:buChar char="•"/>
            </a:pPr>
            <a:endParaRPr lang="en-GB" sz="1100" dirty="0" smtClean="0"/>
          </a:p>
          <a:p>
            <a:pPr marL="171450" indent="-171450" algn="l">
              <a:buFont typeface="Arial" panose="020B0604020202020204" pitchFamily="34" charset="0"/>
              <a:buChar char="•"/>
            </a:pPr>
            <a:r>
              <a:rPr lang="en-GB" sz="1100" dirty="0"/>
              <a:t>Good general standard of education</a:t>
            </a:r>
          </a:p>
          <a:p>
            <a:pPr marL="171450" indent="-171450" algn="l">
              <a:buFont typeface="Arial" panose="020B0604020202020204" pitchFamily="34" charset="0"/>
              <a:buChar char="•"/>
            </a:pPr>
            <a:r>
              <a:rPr lang="en-GB" sz="1100" dirty="0"/>
              <a:t>Have previous managerial retail experience</a:t>
            </a:r>
          </a:p>
          <a:p>
            <a:pPr marL="171450" indent="-171450" algn="l">
              <a:buFont typeface="Arial" panose="020B0604020202020204" pitchFamily="34" charset="0"/>
              <a:buChar char="•"/>
            </a:pPr>
            <a:r>
              <a:rPr lang="en-GB" sz="1100" dirty="0"/>
              <a:t>Support manager to motivate others to achieve goals, communicate and monitor objectives, lead by example and be a team player</a:t>
            </a:r>
          </a:p>
          <a:p>
            <a:pPr marL="171450" indent="-171450" algn="l">
              <a:buFont typeface="Arial" panose="020B0604020202020204" pitchFamily="34" charset="0"/>
              <a:buChar char="•"/>
            </a:pPr>
            <a:r>
              <a:rPr lang="en-GB" sz="1100" dirty="0"/>
              <a:t>Strong communication and interpersonal skills – empathetic and patient</a:t>
            </a:r>
          </a:p>
          <a:p>
            <a:pPr marL="171450" indent="-171450" algn="l">
              <a:buFont typeface="Arial" panose="020B0604020202020204" pitchFamily="34" charset="0"/>
              <a:buChar char="•"/>
            </a:pPr>
            <a:r>
              <a:rPr lang="en-GB" sz="1100" dirty="0"/>
              <a:t>Support the manager to lead a team in order to establish the highest standards of customer service and shop presentation</a:t>
            </a:r>
          </a:p>
          <a:p>
            <a:pPr marL="171450" indent="-171450" algn="l">
              <a:buFont typeface="Arial" panose="020B0604020202020204" pitchFamily="34" charset="0"/>
              <a:buChar char="•"/>
            </a:pPr>
            <a:r>
              <a:rPr lang="en-GB" sz="1100" dirty="0"/>
              <a:t>Strong operational  and organisational skills</a:t>
            </a:r>
          </a:p>
          <a:p>
            <a:pPr marL="171450" indent="-171450" algn="l">
              <a:buFont typeface="Arial" panose="020B0604020202020204" pitchFamily="34" charset="0"/>
              <a:buChar char="•"/>
            </a:pPr>
            <a:r>
              <a:rPr lang="en-GB" sz="1100" dirty="0"/>
              <a:t>Good numeracy - confident working with figures and reports</a:t>
            </a:r>
          </a:p>
          <a:p>
            <a:pPr marL="171450" indent="-171450" algn="l">
              <a:buFont typeface="Arial" panose="020B0604020202020204" pitchFamily="34" charset="0"/>
              <a:buChar char="•"/>
            </a:pPr>
            <a:r>
              <a:rPr lang="en-GB" sz="1100" dirty="0"/>
              <a:t>Confident IT user</a:t>
            </a:r>
          </a:p>
          <a:p>
            <a:pPr marL="171450" indent="-171450" algn="l">
              <a:buFont typeface="Arial" panose="020B0604020202020204" pitchFamily="34" charset="0"/>
              <a:buChar char="•"/>
            </a:pPr>
            <a:r>
              <a:rPr lang="en-GB" sz="1100" dirty="0"/>
              <a:t>Ability to work under pressure and multi task in a busy and fast moving environment</a:t>
            </a:r>
          </a:p>
          <a:p>
            <a:pPr marL="171450" indent="-171450" algn="l">
              <a:buFont typeface="Arial" panose="020B0604020202020204" pitchFamily="34" charset="0"/>
              <a:buChar char="•"/>
            </a:pPr>
            <a:r>
              <a:rPr lang="en-GB" sz="1100" dirty="0"/>
              <a:t>Physical strength and pace to cope with regular manual lifting and handling</a:t>
            </a:r>
          </a:p>
          <a:p>
            <a:pPr marL="171450" indent="-171450" algn="l">
              <a:buFont typeface="Arial" panose="020B0604020202020204" pitchFamily="34" charset="0"/>
              <a:buChar char="•"/>
            </a:pPr>
            <a:r>
              <a:rPr lang="en-GB" sz="1100" dirty="0"/>
              <a:t>Flexibility</a:t>
            </a:r>
          </a:p>
          <a:p>
            <a:pPr marL="171450" indent="-171450" algn="l">
              <a:buFont typeface="Arial" panose="020B0604020202020204" pitchFamily="34" charset="0"/>
              <a:buChar char="•"/>
            </a:pPr>
            <a:r>
              <a:rPr lang="en-GB" sz="1100" dirty="0"/>
              <a:t>Driver with own transport</a:t>
            </a:r>
          </a:p>
          <a:p>
            <a:pPr algn="l"/>
            <a:endParaRPr lang="en-GB" sz="1100" dirty="0"/>
          </a:p>
          <a:p>
            <a:pPr lvl="0"/>
            <a:endParaRPr lang="en-GB" dirty="0"/>
          </a:p>
          <a:p>
            <a:pPr marL="285750" indent="-285750" algn="l">
              <a:buFont typeface="Arial" panose="020B0604020202020204" pitchFamily="34" charset="0"/>
              <a:buChar char="•"/>
            </a:pPr>
            <a:endParaRPr lang="en-GB" sz="1100" dirty="0"/>
          </a:p>
          <a:p>
            <a:pPr marL="285750" indent="-285750" algn="l">
              <a:buFont typeface="Arial" panose="020B0604020202020204" pitchFamily="34" charset="0"/>
              <a:buChar char="•"/>
            </a:pPr>
            <a:endParaRPr lang="en-GB" sz="1100" dirty="0"/>
          </a:p>
          <a:p>
            <a:pPr algn="l"/>
            <a:endParaRPr lang="en-GB" sz="1100" dirty="0"/>
          </a:p>
          <a:p>
            <a:pPr algn="l"/>
            <a:endParaRPr lang="en-GB" sz="1100" dirty="0"/>
          </a:p>
        </p:txBody>
      </p:sp>
      <p:sp>
        <p:nvSpPr>
          <p:cNvPr id="7" name="Subtitle 2"/>
          <p:cNvSpPr txBox="1">
            <a:spLocks/>
          </p:cNvSpPr>
          <p:nvPr/>
        </p:nvSpPr>
        <p:spPr>
          <a:xfrm>
            <a:off x="-6613" y="306676"/>
            <a:ext cx="4819245" cy="736342"/>
          </a:xfrm>
          <a:prstGeom prst="rect">
            <a:avLst/>
          </a:prstGeom>
          <a:solidFill>
            <a:srgbClr val="92D050"/>
          </a:solidFill>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smtClean="0">
                <a:solidFill>
                  <a:schemeClr val="bg1"/>
                </a:solidFill>
                <a:latin typeface="Mairy Black" panose="02000000000000000000" pitchFamily="2" charset="0"/>
              </a:rPr>
              <a:t>IT’S ALL ABOUT YOU!  (WELL THIS BIT IS)</a:t>
            </a:r>
          </a:p>
          <a:p>
            <a:r>
              <a:rPr lang="en-GB" sz="1400" b="1" dirty="0" smtClean="0">
                <a:solidFill>
                  <a:schemeClr val="bg1"/>
                </a:solidFill>
              </a:rPr>
              <a:t>We appreciate you might not tick every box…</a:t>
            </a:r>
            <a:endParaRPr lang="en-GB" sz="1400" b="1" dirty="0">
              <a:solidFill>
                <a:schemeClr val="bg1"/>
              </a:solidFill>
            </a:endParaRPr>
          </a:p>
        </p:txBody>
      </p:sp>
      <p:sp>
        <p:nvSpPr>
          <p:cNvPr id="9" name="Subtitle 2"/>
          <p:cNvSpPr txBox="1">
            <a:spLocks/>
          </p:cNvSpPr>
          <p:nvPr/>
        </p:nvSpPr>
        <p:spPr>
          <a:xfrm>
            <a:off x="-6613" y="5630474"/>
            <a:ext cx="5035824" cy="496777"/>
          </a:xfrm>
          <a:prstGeom prst="rect">
            <a:avLst/>
          </a:prstGeom>
          <a:solidFill>
            <a:srgbClr val="92D050"/>
          </a:solidFill>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dirty="0" smtClean="0">
                <a:solidFill>
                  <a:schemeClr val="bg1"/>
                </a:solidFill>
                <a:latin typeface="Mairy Black" panose="02000000000000000000" pitchFamily="2" charset="0"/>
              </a:rPr>
              <a:t>VALUES, COMMUNICATION &amp; WORKING ENVIRONMENT</a:t>
            </a:r>
          </a:p>
        </p:txBody>
      </p:sp>
      <p:sp>
        <p:nvSpPr>
          <p:cNvPr id="12" name="Subtitle 5"/>
          <p:cNvSpPr txBox="1">
            <a:spLocks/>
          </p:cNvSpPr>
          <p:nvPr/>
        </p:nvSpPr>
        <p:spPr>
          <a:xfrm>
            <a:off x="335689" y="8628009"/>
            <a:ext cx="5995071" cy="1222920"/>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GB" sz="1100" dirty="0"/>
              <a:t>This list of tasks and responsibilities is not exhaustive and the job holder may be required to undertake other relevant and </a:t>
            </a:r>
            <a:r>
              <a:rPr lang="en-GB" sz="1100" dirty="0" smtClean="0"/>
              <a:t>appropriate duties </a:t>
            </a:r>
            <a:r>
              <a:rPr lang="en-GB" sz="1100" dirty="0"/>
              <a:t>as required by the Manager. This d</a:t>
            </a:r>
            <a:r>
              <a:rPr lang="en-GB" sz="1100" dirty="0" smtClean="0"/>
              <a:t>escription and specification can </a:t>
            </a:r>
            <a:r>
              <a:rPr lang="en-GB" sz="1100" dirty="0"/>
              <a:t>be amended by agreement with the Post Holder and Manager</a:t>
            </a:r>
            <a:endParaRPr lang="en-GB" sz="1050" dirty="0"/>
          </a:p>
        </p:txBody>
      </p:sp>
      <p:pic>
        <p:nvPicPr>
          <p:cNvPr id="3" name="Picture 2"/>
          <p:cNvPicPr>
            <a:picLocks noChangeAspect="1"/>
          </p:cNvPicPr>
          <p:nvPr/>
        </p:nvPicPr>
        <p:blipFill>
          <a:blip r:embed="rId3"/>
          <a:stretch>
            <a:fillRect/>
          </a:stretch>
        </p:blipFill>
        <p:spPr>
          <a:xfrm>
            <a:off x="5072970" y="272476"/>
            <a:ext cx="1444877" cy="804742"/>
          </a:xfrm>
          <a:prstGeom prst="rect">
            <a:avLst/>
          </a:prstGeom>
        </p:spPr>
      </p:pic>
    </p:spTree>
    <p:extLst>
      <p:ext uri="{BB962C8B-B14F-4D97-AF65-F5344CB8AC3E}">
        <p14:creationId xmlns:p14="http://schemas.microsoft.com/office/powerpoint/2010/main" val="42358889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759DFC840E6844A4103D79BB076549" ma:contentTypeVersion="16" ma:contentTypeDescription="Create a new document." ma:contentTypeScope="" ma:versionID="f1a8c707915cc5d2ce7b969af32fafa3">
  <xsd:schema xmlns:xsd="http://www.w3.org/2001/XMLSchema" xmlns:xs="http://www.w3.org/2001/XMLSchema" xmlns:p="http://schemas.microsoft.com/office/2006/metadata/properties" xmlns:ns2="4ccdf162-cfa2-4471-98ae-23c4982deeb2" xmlns:ns3="0bca630c-8a5a-445a-8b93-edb2171e3613" targetNamespace="http://schemas.microsoft.com/office/2006/metadata/properties" ma:root="true" ma:fieldsID="e384c924232dddfef623f834dfd7f087" ns2:_="" ns3:_="">
    <xsd:import namespace="4ccdf162-cfa2-4471-98ae-23c4982deeb2"/>
    <xsd:import namespace="0bca630c-8a5a-445a-8b93-edb2171e361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OCR"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cdf162-cfa2-4471-98ae-23c4982dee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9972359d-3870-499e-998f-cc007fa89a6d"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bca630c-8a5a-445a-8b93-edb2171e3613"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23457e1d-52f9-4667-8f91-03923b8f10ca}" ma:internalName="TaxCatchAll" ma:showField="CatchAllData" ma:web="0bca630c-8a5a-445a-8b93-edb2171e3613">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bca630c-8a5a-445a-8b93-edb2171e3613" xsi:nil="true"/>
    <lcf76f155ced4ddcb4097134ff3c332f xmlns="4ccdf162-cfa2-4471-98ae-23c4982deeb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8A3FE86-C10C-45A6-B96F-18D3BF1E318B}"/>
</file>

<file path=customXml/itemProps2.xml><?xml version="1.0" encoding="utf-8"?>
<ds:datastoreItem xmlns:ds="http://schemas.openxmlformats.org/officeDocument/2006/customXml" ds:itemID="{B1725D04-4E56-4456-94FE-74C0E3F38F58}"/>
</file>

<file path=customXml/itemProps3.xml><?xml version="1.0" encoding="utf-8"?>
<ds:datastoreItem xmlns:ds="http://schemas.openxmlformats.org/officeDocument/2006/customXml" ds:itemID="{9EA7485E-D03D-417D-8311-EB947C3DE6AB}"/>
</file>

<file path=docProps/app.xml><?xml version="1.0" encoding="utf-8"?>
<Properties xmlns="http://schemas.openxmlformats.org/officeDocument/2006/extended-properties" xmlns:vt="http://schemas.openxmlformats.org/officeDocument/2006/docPropsVTypes">
  <Template>Office Theme</Template>
  <TotalTime>6399</TotalTime>
  <Words>604</Words>
  <Application>Microsoft Office PowerPoint</Application>
  <PresentationFormat>A4 Paper (210x297 mm)</PresentationFormat>
  <Paragraphs>53</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Mairy Black</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 &amp; MARKETING ASSISTANT</dc:title>
  <dc:creator>Joseph Burrows</dc:creator>
  <cp:lastModifiedBy>Sam Lees</cp:lastModifiedBy>
  <cp:revision>106</cp:revision>
  <dcterms:created xsi:type="dcterms:W3CDTF">2021-10-25T14:04:38Z</dcterms:created>
  <dcterms:modified xsi:type="dcterms:W3CDTF">2022-03-21T12:08:02Z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0x010100A0759DFC840E6844A4103D79BB076549</vt:lpwstr>
  </property>
  <property fmtid="{D5CDD505-2E9C-101B-9397-08002B2CF9AE}" pid="3" name="Order">
    <vt:r8>524800</vt:r8>
  </property>
</Properties>
</file>