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0"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D05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B02EF1-A1B3-5D7C-293A-896C19FD54A8}" v="7" dt="2026-07-23T07:29:30.6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31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Lees" userId="S::sam.lees@stfrancis.org.uk::b56c81ea-4ece-4fcb-afa5-270836eb520d" providerId="AD" clId="Web-{71B02EF1-A1B3-5D7C-293A-896C19FD54A8}"/>
    <pc:docChg chg="modSld">
      <pc:chgData name="Sam Lees" userId="S::sam.lees@stfrancis.org.uk::b56c81ea-4ece-4fcb-afa5-270836eb520d" providerId="AD" clId="Web-{71B02EF1-A1B3-5D7C-293A-896C19FD54A8}" dt="2026-07-23T07:29:30.659" v="6" actId="20577"/>
      <pc:docMkLst>
        <pc:docMk/>
      </pc:docMkLst>
      <pc:sldChg chg="modSp">
        <pc:chgData name="Sam Lees" userId="S::sam.lees@stfrancis.org.uk::b56c81ea-4ece-4fcb-afa5-270836eb520d" providerId="AD" clId="Web-{71B02EF1-A1B3-5D7C-293A-896C19FD54A8}" dt="2026-07-23T07:29:30.659" v="6" actId="20577"/>
        <pc:sldMkLst>
          <pc:docMk/>
          <pc:sldMk cId="183615126" sldId="256"/>
        </pc:sldMkLst>
        <pc:spChg chg="mod">
          <ac:chgData name="Sam Lees" userId="S::sam.lees@stfrancis.org.uk::b56c81ea-4ece-4fcb-afa5-270836eb520d" providerId="AD" clId="Web-{71B02EF1-A1B3-5D7C-293A-896C19FD54A8}" dt="2026-07-23T07:29:30.659" v="6" actId="20577"/>
          <ac:spMkLst>
            <pc:docMk/>
            <pc:sldMk cId="183615126" sldId="256"/>
            <ac:spMk id="6"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054419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1840653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069943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112392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7B6936-1045-495E-B921-D395B14B056E}"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687614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7B6936-1045-495E-B921-D395B14B056E}" type="datetimeFigureOut">
              <a:rPr lang="en-GB" smtClean="0"/>
              <a:t>23/07/2026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779778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7B6936-1045-495E-B921-D395B14B056E}" type="datetimeFigureOut">
              <a:rPr lang="en-GB" smtClean="0"/>
              <a:t>23/07/2026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63018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7B6936-1045-495E-B921-D395B14B056E}" type="datetimeFigureOut">
              <a:rPr lang="en-GB" smtClean="0"/>
              <a:t>23/07/2026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415340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B6936-1045-495E-B921-D395B14B056E}" type="datetimeFigureOut">
              <a:rPr lang="en-GB" smtClean="0"/>
              <a:t>23/07/2026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418485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87B6936-1045-495E-B921-D395B14B056E}" type="datetimeFigureOut">
              <a:rPr lang="en-GB" smtClean="0"/>
              <a:t>23/07/2026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3796509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87B6936-1045-495E-B921-D395B14B056E}" type="datetimeFigureOut">
              <a:rPr lang="en-GB" smtClean="0"/>
              <a:t>23/07/2026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4275098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87B6936-1045-495E-B921-D395B14B056E}" type="datetimeFigureOut">
              <a:rPr lang="en-GB" smtClean="0"/>
              <a:t>23/07/2026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8F6B5C7-59F9-4A20-A96B-88ED4626EDA9}" type="slidenum">
              <a:rPr lang="en-GB" smtClean="0"/>
              <a:t>‹#›</a:t>
            </a:fld>
            <a:endParaRPr lang="en-GB"/>
          </a:p>
        </p:txBody>
      </p:sp>
    </p:spTree>
    <p:extLst>
      <p:ext uri="{BB962C8B-B14F-4D97-AF65-F5344CB8AC3E}">
        <p14:creationId xmlns:p14="http://schemas.microsoft.com/office/powerpoint/2010/main" val="16693365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stfrancis.org.uk/about-us/governance/ourhospicevalues"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ubtitle 5"/>
          <p:cNvSpPr>
            <a:spLocks noGrp="1"/>
          </p:cNvSpPr>
          <p:nvPr>
            <p:ph type="subTitle" idx="1"/>
          </p:nvPr>
        </p:nvSpPr>
        <p:spPr>
          <a:xfrm>
            <a:off x="349488" y="2412591"/>
            <a:ext cx="6108057" cy="6078835"/>
          </a:xfrm>
          <a:solidFill>
            <a:schemeClr val="bg1"/>
          </a:solidFill>
        </p:spPr>
        <p:txBody>
          <a:bodyPr vert="horz" lIns="91440" tIns="45720" rIns="91440" bIns="45720" rtlCol="0" anchor="t">
            <a:noAutofit/>
          </a:bodyPr>
          <a:lstStyle/>
          <a:p>
            <a:pPr marL="171450" indent="-171450" algn="l">
              <a:buFont typeface="Arial" panose="020B0604020202020204" pitchFamily="34" charset="0"/>
              <a:buChar char="•"/>
            </a:pPr>
            <a:endParaRPr lang="en-GB" sz="1200" dirty="0"/>
          </a:p>
          <a:p>
            <a:pPr marL="171450" indent="-171450" algn="l">
              <a:buFont typeface="Arial" panose="020B0604020202020204" pitchFamily="34" charset="0"/>
              <a:buChar char="•"/>
            </a:pPr>
            <a:r>
              <a:rPr lang="en-GB" sz="1400"/>
              <a:t>Support the Shop Manager to actively drive sales to maximise shop </a:t>
            </a:r>
            <a:r>
              <a:rPr lang="en-GB" sz="1400" dirty="0"/>
              <a:t>profitability and achieve annual budget</a:t>
            </a:r>
          </a:p>
          <a:p>
            <a:pPr marL="171450" indent="-171450" algn="l">
              <a:buFont typeface="Arial" panose="020B0604020202020204" pitchFamily="34" charset="0"/>
              <a:buChar char="•"/>
            </a:pPr>
            <a:r>
              <a:rPr lang="en-US" sz="1400" dirty="0"/>
              <a:t>Support the Retail Store Manager to deliver excellence in customer service at all times and actively respond and listen to customers and volunteers to demonstrate time and care</a:t>
            </a:r>
          </a:p>
          <a:p>
            <a:pPr marL="171450" indent="-171450" algn="l">
              <a:buFont typeface="Arial" panose="020B0604020202020204" pitchFamily="34" charset="0"/>
              <a:buChar char="•"/>
            </a:pPr>
            <a:r>
              <a:rPr lang="en-US" sz="1400" dirty="0"/>
              <a:t>Champion sustainability wherever possible across the shop operation</a:t>
            </a:r>
          </a:p>
          <a:p>
            <a:pPr marL="171450" indent="-171450" algn="l">
              <a:buFont typeface="Arial" panose="020B0604020202020204" pitchFamily="34" charset="0"/>
              <a:buChar char="•"/>
            </a:pPr>
            <a:r>
              <a:rPr lang="en-US" sz="1400" dirty="0"/>
              <a:t>Deliver and maintain a high standard of presentation of merchandise </a:t>
            </a:r>
          </a:p>
          <a:p>
            <a:pPr marL="171450" indent="-171450" algn="l">
              <a:buFont typeface="Arial" panose="020B0604020202020204" pitchFamily="34" charset="0"/>
              <a:buChar char="•"/>
            </a:pPr>
            <a:r>
              <a:rPr lang="en-US" sz="1400" dirty="0"/>
              <a:t>Maintain the integrity of the Amersham Owned brand</a:t>
            </a:r>
            <a:endParaRPr lang="en-GB" sz="1400" dirty="0"/>
          </a:p>
          <a:p>
            <a:pPr marL="171450" indent="-171450" algn="l">
              <a:buFont typeface="Arial" panose="020B0604020202020204" pitchFamily="34" charset="0"/>
              <a:buChar char="•"/>
            </a:pPr>
            <a:r>
              <a:rPr lang="en-GB" sz="1400" dirty="0"/>
              <a:t>Support the Retail Store Manager to proactively enhance customer experience through the implementation of regular shop events and promotions at key trading periods</a:t>
            </a:r>
          </a:p>
          <a:p>
            <a:pPr marL="171450" indent="-171450" algn="l">
              <a:buFont typeface="Arial" panose="020B0604020202020204" pitchFamily="34" charset="0"/>
              <a:buChar char="•"/>
            </a:pPr>
            <a:r>
              <a:rPr lang="en-GB" sz="1400" dirty="0"/>
              <a:t>Proactive use of social media to promote the shop and engage with the local community </a:t>
            </a:r>
          </a:p>
          <a:p>
            <a:pPr marL="171450" indent="-171450" algn="l">
              <a:buFont typeface="Arial" panose="020B0604020202020204" pitchFamily="34" charset="0"/>
              <a:buChar char="•"/>
            </a:pPr>
            <a:r>
              <a:rPr lang="en-US" sz="1400" dirty="0"/>
              <a:t>Support the Retail Store Manager to operate agreed stock rotation system </a:t>
            </a:r>
          </a:p>
          <a:p>
            <a:pPr marL="171450" indent="-171450" algn="l">
              <a:buFont typeface="Arial" panose="020B0604020202020204" pitchFamily="34" charset="0"/>
              <a:buChar char="•"/>
            </a:pPr>
            <a:r>
              <a:rPr lang="en-US" sz="1400" dirty="0"/>
              <a:t>Follow agreed till, cashing up and banking procedures </a:t>
            </a:r>
          </a:p>
          <a:p>
            <a:pPr marL="171450" indent="-171450" algn="l">
              <a:buFont typeface="Arial" panose="020B0604020202020204" pitchFamily="34" charset="0"/>
              <a:buChar char="•"/>
            </a:pPr>
            <a:r>
              <a:rPr lang="en-US" sz="1400" dirty="0"/>
              <a:t>Provide support to plan and implement annual stock take </a:t>
            </a:r>
          </a:p>
          <a:p>
            <a:pPr marL="171450" indent="-171450" algn="l">
              <a:buFont typeface="Arial" panose="020B0604020202020204" pitchFamily="34" charset="0"/>
              <a:buChar char="•"/>
            </a:pPr>
            <a:r>
              <a:rPr lang="en-GB" sz="1400" dirty="0"/>
              <a:t>Provide emergency cover for the shop as required</a:t>
            </a:r>
          </a:p>
          <a:p>
            <a:pPr marL="171450" indent="-171450" algn="l">
              <a:buFont typeface="Arial" panose="020B0604020202020204" pitchFamily="34" charset="0"/>
              <a:buChar char="•"/>
            </a:pPr>
            <a:r>
              <a:rPr lang="en-US" sz="1400" dirty="0"/>
              <a:t>Support the  Retail Store Manager and Hospice Fundraising and Communications teams to promote key events in the shop and the organisation as a whole</a:t>
            </a:r>
          </a:p>
          <a:p>
            <a:pPr marL="171450" indent="-171450" algn="l">
              <a:buFont typeface="Arial" panose="020B0604020202020204" pitchFamily="34" charset="0"/>
              <a:buChar char="•"/>
            </a:pPr>
            <a:r>
              <a:rPr lang="en-GB" sz="1400" dirty="0"/>
              <a:t>Act as an ambassador for The Hospice and proactively build links within the local community</a:t>
            </a:r>
            <a:r>
              <a:rPr lang="en-GB" sz="1200" dirty="0"/>
              <a:t>. </a:t>
            </a:r>
          </a:p>
          <a:p>
            <a:pPr lvl="0" algn="l"/>
            <a:endParaRPr lang="en-GB" sz="1200" dirty="0"/>
          </a:p>
          <a:p>
            <a:pPr algn="l"/>
            <a:endParaRPr lang="en-GB" sz="1200" dirty="0"/>
          </a:p>
          <a:p>
            <a:pPr algn="l"/>
            <a:endParaRPr lang="en-GB" sz="1200" dirty="0"/>
          </a:p>
          <a:p>
            <a:endParaRPr lang="en-GB" dirty="0"/>
          </a:p>
        </p:txBody>
      </p:sp>
      <p:sp>
        <p:nvSpPr>
          <p:cNvPr id="7" name="Subtitle 2"/>
          <p:cNvSpPr txBox="1">
            <a:spLocks/>
          </p:cNvSpPr>
          <p:nvPr/>
        </p:nvSpPr>
        <p:spPr>
          <a:xfrm>
            <a:off x="0" y="1451739"/>
            <a:ext cx="4041911" cy="882387"/>
          </a:xfrm>
          <a:prstGeom prst="rect">
            <a:avLst/>
          </a:prstGeom>
          <a:solidFill>
            <a:srgbClr val="92D050"/>
          </a:solidFill>
        </p:spPr>
        <p:txBody>
          <a:bodyPr vert="horz" lIns="91440" tIns="45720" rIns="91440" bIns="45720" rtlCol="0" anchor="ctr">
            <a:normAutofit lnSpcReduction="1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sz="2000" dirty="0">
                <a:solidFill>
                  <a:schemeClr val="bg1"/>
                </a:solidFill>
                <a:latin typeface="Mairy Black" panose="02000000000000000000" pitchFamily="2" charset="0"/>
              </a:rPr>
              <a:t>THE REAL NUTS AND BOLTS…</a:t>
            </a:r>
          </a:p>
          <a:p>
            <a:r>
              <a:rPr lang="en-GB" sz="1600" b="1" dirty="0">
                <a:solidFill>
                  <a:schemeClr val="bg1"/>
                </a:solidFill>
              </a:rPr>
              <a:t>Key Responsibilities &amp; Tasks: </a:t>
            </a:r>
            <a:br>
              <a:rPr lang="en-GB" sz="1600" b="1" dirty="0">
                <a:solidFill>
                  <a:schemeClr val="bg1"/>
                </a:solidFill>
              </a:rPr>
            </a:br>
            <a:r>
              <a:rPr lang="en-GB" sz="1600" b="1" dirty="0">
                <a:solidFill>
                  <a:schemeClr val="bg1"/>
                </a:solidFill>
              </a:rPr>
              <a:t>Departmental and Role Specific</a:t>
            </a:r>
          </a:p>
        </p:txBody>
      </p:sp>
      <p:sp>
        <p:nvSpPr>
          <p:cNvPr id="10" name="Subtitle 5"/>
          <p:cNvSpPr txBox="1">
            <a:spLocks/>
          </p:cNvSpPr>
          <p:nvPr/>
        </p:nvSpPr>
        <p:spPr>
          <a:xfrm>
            <a:off x="482460" y="1752444"/>
            <a:ext cx="3460620" cy="333928"/>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endParaRPr lang="en-GB" sz="14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0330" y="183394"/>
            <a:ext cx="3397031" cy="1189880"/>
          </a:xfrm>
          <a:prstGeom prst="rect">
            <a:avLst/>
          </a:prstGeom>
        </p:spPr>
      </p:pic>
      <p:sp>
        <p:nvSpPr>
          <p:cNvPr id="15" name="Title 1"/>
          <p:cNvSpPr txBox="1">
            <a:spLocks/>
          </p:cNvSpPr>
          <p:nvPr/>
        </p:nvSpPr>
        <p:spPr>
          <a:xfrm rot="21422572">
            <a:off x="1559595" y="358711"/>
            <a:ext cx="2798498" cy="839247"/>
          </a:xfrm>
          <a:prstGeom prst="roundRect">
            <a:avLst/>
          </a:prstGeom>
          <a:noFill/>
          <a:ln w="38100" cap="flat" cmpd="sng" algn="ctr">
            <a:noFill/>
            <a:prstDash val="solid"/>
            <a:miter lim="800000"/>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0000"/>
          </a:bodyPr>
          <a:lstStyle>
            <a:lvl1pPr algn="ctr" defTabSz="685800" rtl="0" eaLnBrk="1" latinLnBrk="0" hangingPunct="1">
              <a:lnSpc>
                <a:spcPct val="90000"/>
              </a:lnSpc>
              <a:spcBef>
                <a:spcPct val="0"/>
              </a:spcBef>
              <a:buNone/>
              <a:defRPr sz="45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sz="3600" dirty="0">
                <a:solidFill>
                  <a:srgbClr val="7030A0"/>
                </a:solidFill>
                <a:latin typeface="Mairy Black" panose="02000000000000000000" pitchFamily="2" charset="0"/>
              </a:rPr>
              <a:t>THE </a:t>
            </a:r>
            <a:r>
              <a:rPr lang="en-GB" sz="3600" dirty="0">
                <a:solidFill>
                  <a:srgbClr val="92D050"/>
                </a:solidFill>
                <a:latin typeface="Mairy Black" panose="02000000000000000000" pitchFamily="2" charset="0"/>
              </a:rPr>
              <a:t>#FULL </a:t>
            </a:r>
            <a:r>
              <a:rPr lang="en-GB" sz="3600" dirty="0">
                <a:solidFill>
                  <a:srgbClr val="7030A0"/>
                </a:solidFill>
                <a:latin typeface="Mairy Black" panose="02000000000000000000" pitchFamily="2" charset="0"/>
              </a:rPr>
              <a:t>SPEC</a:t>
            </a: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8610" y="189139"/>
            <a:ext cx="1445738" cy="804464"/>
          </a:xfrm>
          <a:prstGeom prst="rect">
            <a:avLst/>
          </a:prstGeom>
        </p:spPr>
      </p:pic>
    </p:spTree>
    <p:extLst>
      <p:ext uri="{BB962C8B-B14F-4D97-AF65-F5344CB8AC3E}">
        <p14:creationId xmlns:p14="http://schemas.microsoft.com/office/powerpoint/2010/main" val="183615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Subtitle 5"/>
          <p:cNvSpPr txBox="1">
            <a:spLocks/>
          </p:cNvSpPr>
          <p:nvPr/>
        </p:nvSpPr>
        <p:spPr>
          <a:xfrm>
            <a:off x="226518" y="6842747"/>
            <a:ext cx="6056116" cy="2418774"/>
          </a:xfrm>
          <a:prstGeom prst="rect">
            <a:avLst/>
          </a:prstGeom>
          <a:solidFill>
            <a:schemeClr val="bg1"/>
          </a:solidFill>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endParaRPr lang="en-GB" sz="1100" dirty="0"/>
          </a:p>
          <a:p>
            <a:pPr marL="285750" indent="-285750" algn="l">
              <a:buFont typeface="Arial" panose="020B0604020202020204" pitchFamily="34" charset="0"/>
              <a:buChar char="•"/>
            </a:pPr>
            <a:r>
              <a:rPr lang="en-GB" sz="1100" dirty="0"/>
              <a:t>Respect and follow </a:t>
            </a:r>
            <a:r>
              <a:rPr lang="en-GB" sz="1100" dirty="0">
                <a:hlinkClick r:id="rId2"/>
              </a:rPr>
              <a:t>the Hospice’s values</a:t>
            </a:r>
            <a:r>
              <a:rPr lang="en-GB" sz="1100" dirty="0"/>
              <a:t> and policies.</a:t>
            </a:r>
          </a:p>
          <a:p>
            <a:pPr marL="285750" indent="-285750" algn="l">
              <a:buFont typeface="Arial" panose="020B0604020202020204" pitchFamily="34" charset="0"/>
              <a:buChar char="•"/>
            </a:pPr>
            <a:r>
              <a:rPr lang="en-GB" sz="1100" dirty="0"/>
              <a:t>Your internal &amp; external contacts will include all employees, volunteers, trustees and patrons, plus members of the general public and external organisations/suppliers. </a:t>
            </a:r>
          </a:p>
          <a:p>
            <a:pPr marL="285750" indent="-285750" algn="l">
              <a:buFont typeface="Arial" panose="020B0604020202020204" pitchFamily="34" charset="0"/>
              <a:buChar char="•"/>
            </a:pPr>
            <a:r>
              <a:rPr lang="en-GB" sz="1100" dirty="0"/>
              <a:t>The post-holder may come into contact with emotional circumstances, through speaking to staff, volunteers and patients and or information. The post holder will frequently be required to change from one activity to another to meet the changing needs of the service</a:t>
            </a:r>
          </a:p>
          <a:p>
            <a:pPr marL="285750" indent="-285750" algn="l">
              <a:buFont typeface="Arial" panose="020B0604020202020204" pitchFamily="34" charset="0"/>
              <a:buChar char="•"/>
            </a:pPr>
            <a:r>
              <a:rPr lang="en-GB" sz="1100" dirty="0"/>
              <a:t>You will be expected to comply with Health and Safety, Fire and Infection Control regulations and Hospice policies. You will need to complete all mandatory training.</a:t>
            </a:r>
          </a:p>
          <a:p>
            <a:pPr marL="285750" indent="-285750" algn="l">
              <a:buFont typeface="Arial" panose="020B0604020202020204" pitchFamily="34" charset="0"/>
              <a:buChar char="•"/>
            </a:pPr>
            <a:r>
              <a:rPr lang="en-GB" sz="1100" dirty="0"/>
              <a:t>Safeguarding: Act in a manner at all times to safeguard the interests of individual patients/clients and their families and justify public trust and confidence in the Hospice of St Francis</a:t>
            </a:r>
          </a:p>
          <a:p>
            <a:pPr algn="l"/>
            <a:endParaRPr lang="en-GB" sz="1100" dirty="0"/>
          </a:p>
          <a:p>
            <a:pPr marL="285750" indent="-285750" algn="l">
              <a:buFont typeface="Arial" panose="020B0604020202020204" pitchFamily="34" charset="0"/>
              <a:buChar char="•"/>
            </a:pPr>
            <a:endParaRPr lang="en-GB" sz="1100" dirty="0"/>
          </a:p>
        </p:txBody>
      </p:sp>
      <p:sp>
        <p:nvSpPr>
          <p:cNvPr id="6" name="Subtitle 5"/>
          <p:cNvSpPr>
            <a:spLocks noGrp="1"/>
          </p:cNvSpPr>
          <p:nvPr>
            <p:ph type="subTitle" idx="1"/>
          </p:nvPr>
        </p:nvSpPr>
        <p:spPr>
          <a:xfrm>
            <a:off x="226518" y="1333994"/>
            <a:ext cx="6056116" cy="4772179"/>
          </a:xfrm>
          <a:solidFill>
            <a:schemeClr val="bg1"/>
          </a:solidFill>
        </p:spPr>
        <p:txBody>
          <a:bodyPr>
            <a:noAutofit/>
          </a:bodyPr>
          <a:lstStyle/>
          <a:p>
            <a:pPr algn="l"/>
            <a:r>
              <a:rPr lang="en-GB" sz="1200" b="1" dirty="0"/>
              <a:t>Qualifications, Skills, Experience and Knowledge -  A passion for retail and  a ‘people person’</a:t>
            </a:r>
          </a:p>
          <a:p>
            <a:pPr marL="171450" indent="-171450" algn="l">
              <a:buFont typeface="Arial" panose="020B0604020202020204" pitchFamily="34" charset="0"/>
              <a:buChar char="•"/>
            </a:pPr>
            <a:r>
              <a:rPr lang="en-GB" sz="1100" dirty="0"/>
              <a:t>Good general standard of education</a:t>
            </a:r>
          </a:p>
          <a:p>
            <a:pPr marL="171450" indent="-171450" algn="l">
              <a:buFont typeface="Arial" panose="020B0604020202020204" pitchFamily="34" charset="0"/>
              <a:buChar char="•"/>
            </a:pPr>
            <a:r>
              <a:rPr lang="en-GB" sz="1100" dirty="0"/>
              <a:t>Managerial experience within fast moving retail environment</a:t>
            </a:r>
          </a:p>
          <a:p>
            <a:pPr marL="171450" indent="-171450" algn="l">
              <a:buFont typeface="Arial" panose="020B0604020202020204" pitchFamily="34" charset="0"/>
              <a:buChar char="•"/>
            </a:pPr>
            <a:r>
              <a:rPr lang="en-GB" sz="1100" dirty="0"/>
              <a:t>Demonstrable experience of being in sole change of a retail operation</a:t>
            </a:r>
          </a:p>
          <a:p>
            <a:pPr marL="171450" indent="-171450" algn="l">
              <a:buFont typeface="Arial" panose="020B0604020202020204" pitchFamily="34" charset="0"/>
              <a:buChar char="•"/>
            </a:pPr>
            <a:r>
              <a:rPr lang="en-GB" sz="1100" dirty="0"/>
              <a:t>Passion for retail with a strong design aesthetic</a:t>
            </a:r>
          </a:p>
          <a:p>
            <a:pPr marL="171450" indent="-171450" algn="l">
              <a:buFont typeface="Arial" panose="020B0604020202020204" pitchFamily="34" charset="0"/>
              <a:buChar char="•"/>
            </a:pPr>
            <a:r>
              <a:rPr lang="en-GB" sz="1100" dirty="0"/>
              <a:t>Demonstrable ability to work as part of a team</a:t>
            </a:r>
          </a:p>
          <a:p>
            <a:pPr marL="171450" indent="-171450" algn="l">
              <a:buFont typeface="Arial" panose="020B0604020202020204" pitchFamily="34" charset="0"/>
              <a:buChar char="•"/>
            </a:pPr>
            <a:r>
              <a:rPr lang="en-GB" sz="1100" dirty="0"/>
              <a:t>Excellent communication and interpersonal skills – good listener, empathetic and patient</a:t>
            </a:r>
          </a:p>
          <a:p>
            <a:pPr marL="171450" indent="-171450" algn="l">
              <a:buFont typeface="Arial" panose="020B0604020202020204" pitchFamily="34" charset="0"/>
              <a:buChar char="•"/>
            </a:pPr>
            <a:r>
              <a:rPr lang="en-GB" sz="1100" dirty="0"/>
              <a:t>Confident social media skills to proactively drive footfall and raise awareness</a:t>
            </a:r>
          </a:p>
          <a:p>
            <a:pPr marL="171450" indent="-171450" algn="l">
              <a:buFont typeface="Arial" panose="020B0604020202020204" pitchFamily="34" charset="0"/>
              <a:buChar char="•"/>
            </a:pPr>
            <a:r>
              <a:rPr lang="en-GB" sz="1100" dirty="0"/>
              <a:t>Team player – support the Retail Store Manager whilst able to use initiative to deliver highest standards</a:t>
            </a:r>
          </a:p>
          <a:p>
            <a:pPr marL="171450" indent="-171450" algn="l">
              <a:buFont typeface="Arial" panose="020B0604020202020204" pitchFamily="34" charset="0"/>
              <a:buChar char="•"/>
            </a:pPr>
            <a:r>
              <a:rPr lang="en-GB" sz="1100" dirty="0"/>
              <a:t>Strong operational and organisational skills</a:t>
            </a:r>
          </a:p>
          <a:p>
            <a:pPr marL="171450" indent="-171450" algn="l">
              <a:buFont typeface="Arial" panose="020B0604020202020204" pitchFamily="34" charset="0"/>
              <a:buChar char="•"/>
            </a:pPr>
            <a:r>
              <a:rPr lang="en-GB" sz="1100" dirty="0"/>
              <a:t>Ability to work under pressure in a busy and fast moving environment</a:t>
            </a:r>
          </a:p>
          <a:p>
            <a:pPr marL="171450" indent="-171450" algn="l">
              <a:buFont typeface="Arial" panose="020B0604020202020204" pitchFamily="34" charset="0"/>
              <a:buChar char="•"/>
            </a:pPr>
            <a:r>
              <a:rPr lang="en-GB" sz="1100" dirty="0"/>
              <a:t>Solution focused – able to work independently and flexibly where required</a:t>
            </a:r>
          </a:p>
          <a:p>
            <a:pPr marL="171450" indent="-171450" algn="l">
              <a:buFont typeface="Arial" panose="020B0604020202020204" pitchFamily="34" charset="0"/>
              <a:buChar char="•"/>
            </a:pPr>
            <a:r>
              <a:rPr lang="en-GB" sz="1100" dirty="0"/>
              <a:t>Ability to interact positively with all non clinical and clinical staff </a:t>
            </a:r>
          </a:p>
          <a:p>
            <a:pPr marL="171450" indent="-171450" algn="l">
              <a:buFont typeface="Arial" panose="020B0604020202020204" pitchFamily="34" charset="0"/>
              <a:buChar char="•"/>
            </a:pPr>
            <a:r>
              <a:rPr lang="en-GB" sz="1100" dirty="0"/>
              <a:t>Ability to work at pace in a physically demanding environment</a:t>
            </a:r>
          </a:p>
          <a:p>
            <a:pPr marL="171450" indent="-171450" algn="l">
              <a:buFont typeface="Arial" panose="020B0604020202020204" pitchFamily="34" charset="0"/>
              <a:buChar char="•"/>
            </a:pPr>
            <a:r>
              <a:rPr lang="en-GB" sz="1100" dirty="0"/>
              <a:t>Physical strength to manage the heavy lifting and handling demanded of the role</a:t>
            </a:r>
          </a:p>
          <a:p>
            <a:pPr marL="171450" indent="-171450" algn="l">
              <a:buFont typeface="Arial" panose="020B0604020202020204" pitchFamily="34" charset="0"/>
              <a:buChar char="•"/>
            </a:pPr>
            <a:r>
              <a:rPr lang="en-GB" sz="1100" dirty="0"/>
              <a:t>Good numeracy, confident working with figures and reports</a:t>
            </a:r>
          </a:p>
          <a:p>
            <a:pPr marL="171450" indent="-171450" algn="l">
              <a:buFont typeface="Arial" panose="020B0604020202020204" pitchFamily="34" charset="0"/>
              <a:buChar char="•"/>
            </a:pPr>
            <a:r>
              <a:rPr lang="en-GB" sz="1100" dirty="0"/>
              <a:t>Confident </a:t>
            </a:r>
            <a:r>
              <a:rPr lang="en-GB" sz="1100"/>
              <a:t>IT skills</a:t>
            </a:r>
            <a:endParaRPr lang="en-GB" sz="1100" dirty="0"/>
          </a:p>
          <a:p>
            <a:pPr marL="171450" indent="-171450" algn="l">
              <a:buFont typeface="Arial" panose="020B0604020202020204" pitchFamily="34" charset="0"/>
              <a:buChar char="•"/>
            </a:pPr>
            <a:r>
              <a:rPr lang="en-GB" sz="1100" dirty="0"/>
              <a:t>Driver with own transport</a:t>
            </a:r>
          </a:p>
          <a:p>
            <a:pPr algn="l"/>
            <a:endParaRPr lang="en-GB" sz="1100" dirty="0"/>
          </a:p>
          <a:p>
            <a:pPr algn="l"/>
            <a:endParaRPr lang="en-GB" sz="1100" dirty="0"/>
          </a:p>
          <a:p>
            <a:pPr marL="171450" indent="-171450" algn="l">
              <a:buFont typeface="Arial" panose="020B0604020202020204" pitchFamily="34" charset="0"/>
              <a:buChar char="•"/>
            </a:pPr>
            <a:endParaRPr lang="en-GB" sz="1100" i="1" dirty="0"/>
          </a:p>
          <a:p>
            <a:pPr marL="171450" indent="-171450" algn="l">
              <a:buFont typeface="Arial" panose="020B0604020202020204" pitchFamily="34" charset="0"/>
              <a:buChar char="•"/>
            </a:pPr>
            <a:endParaRPr lang="en-GB" sz="1100" dirty="0"/>
          </a:p>
          <a:p>
            <a:pPr marL="171450" indent="-171450" algn="l">
              <a:buFont typeface="Arial" panose="020B0604020202020204" pitchFamily="34" charset="0"/>
              <a:buChar char="•"/>
            </a:pPr>
            <a:endParaRPr lang="en-GB" sz="1100" dirty="0"/>
          </a:p>
          <a:p>
            <a:pPr lvl="0"/>
            <a:endParaRPr lang="en-GB" dirty="0"/>
          </a:p>
          <a:p>
            <a:pPr marL="285750" indent="-285750" algn="l">
              <a:buFont typeface="Arial" panose="020B0604020202020204" pitchFamily="34" charset="0"/>
              <a:buChar char="•"/>
            </a:pPr>
            <a:endParaRPr lang="en-GB" sz="1100" dirty="0"/>
          </a:p>
          <a:p>
            <a:pPr marL="285750" indent="-285750" algn="l">
              <a:buFont typeface="Arial" panose="020B0604020202020204" pitchFamily="34" charset="0"/>
              <a:buChar char="•"/>
            </a:pPr>
            <a:endParaRPr lang="en-GB" sz="1100" dirty="0"/>
          </a:p>
          <a:p>
            <a:pPr algn="l"/>
            <a:endParaRPr lang="en-GB" sz="1100" dirty="0"/>
          </a:p>
          <a:p>
            <a:pPr marL="285750" indent="-285750" algn="l">
              <a:buFont typeface="Arial" panose="020B0604020202020204" pitchFamily="34" charset="0"/>
              <a:buChar char="•"/>
            </a:pPr>
            <a:endParaRPr lang="en-GB" sz="1100" dirty="0"/>
          </a:p>
        </p:txBody>
      </p:sp>
      <p:sp>
        <p:nvSpPr>
          <p:cNvPr id="7" name="Subtitle 2"/>
          <p:cNvSpPr txBox="1">
            <a:spLocks/>
          </p:cNvSpPr>
          <p:nvPr/>
        </p:nvSpPr>
        <p:spPr>
          <a:xfrm>
            <a:off x="0" y="263684"/>
            <a:ext cx="4819245" cy="736342"/>
          </a:xfrm>
          <a:prstGeom prst="rect">
            <a:avLst/>
          </a:prstGeom>
          <a:solidFill>
            <a:srgbClr val="92D050"/>
          </a:solidFill>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dirty="0">
                <a:solidFill>
                  <a:schemeClr val="bg1"/>
                </a:solidFill>
                <a:latin typeface="Mairy Black" panose="02000000000000000000" pitchFamily="2" charset="0"/>
              </a:rPr>
              <a:t>IT’S ALL ABOUT YOU!  (WELL THIS BIT IS)</a:t>
            </a:r>
          </a:p>
          <a:p>
            <a:r>
              <a:rPr lang="en-GB" sz="1400" b="1" dirty="0">
                <a:solidFill>
                  <a:schemeClr val="bg1"/>
                </a:solidFill>
              </a:rPr>
              <a:t>We appreciate you might not tick every box…</a:t>
            </a:r>
          </a:p>
        </p:txBody>
      </p:sp>
      <p:sp>
        <p:nvSpPr>
          <p:cNvPr id="9" name="Subtitle 2"/>
          <p:cNvSpPr txBox="1">
            <a:spLocks/>
          </p:cNvSpPr>
          <p:nvPr/>
        </p:nvSpPr>
        <p:spPr>
          <a:xfrm>
            <a:off x="0" y="6508779"/>
            <a:ext cx="5035824" cy="496777"/>
          </a:xfrm>
          <a:prstGeom prst="rect">
            <a:avLst/>
          </a:prstGeom>
          <a:solidFill>
            <a:srgbClr val="92D050"/>
          </a:solidFill>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dirty="0">
                <a:solidFill>
                  <a:schemeClr val="bg1"/>
                </a:solidFill>
                <a:latin typeface="Mairy Black" panose="02000000000000000000" pitchFamily="2" charset="0"/>
              </a:rPr>
              <a:t>VALUES, COMMUNICATION &amp; WORKING ENVIRONMENT</a:t>
            </a:r>
          </a:p>
        </p:txBody>
      </p:sp>
      <p:sp>
        <p:nvSpPr>
          <p:cNvPr id="12" name="Subtitle 5"/>
          <p:cNvSpPr txBox="1">
            <a:spLocks/>
          </p:cNvSpPr>
          <p:nvPr/>
        </p:nvSpPr>
        <p:spPr>
          <a:xfrm>
            <a:off x="485630" y="9261521"/>
            <a:ext cx="5995071" cy="122292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sz="1100" dirty="0"/>
              <a:t>This list of tasks and responsibilities is not exhaustive and the job holder may be required to undertake other relevant and appropriate duties as required by the Manager. This description and specification can be amended by agreement with the Post Holder and Manager</a:t>
            </a:r>
            <a:endParaRPr lang="en-GB" sz="1050" dirty="0"/>
          </a:p>
        </p:txBody>
      </p:sp>
      <p:pic>
        <p:nvPicPr>
          <p:cNvPr id="3" name="Picture 2"/>
          <p:cNvPicPr>
            <a:picLocks noChangeAspect="1"/>
          </p:cNvPicPr>
          <p:nvPr/>
        </p:nvPicPr>
        <p:blipFill>
          <a:blip r:embed="rId3"/>
          <a:stretch>
            <a:fillRect/>
          </a:stretch>
        </p:blipFill>
        <p:spPr>
          <a:xfrm>
            <a:off x="5035824" y="184331"/>
            <a:ext cx="1444877" cy="804742"/>
          </a:xfrm>
          <a:prstGeom prst="rect">
            <a:avLst/>
          </a:prstGeom>
        </p:spPr>
      </p:pic>
    </p:spTree>
    <p:extLst>
      <p:ext uri="{BB962C8B-B14F-4D97-AF65-F5344CB8AC3E}">
        <p14:creationId xmlns:p14="http://schemas.microsoft.com/office/powerpoint/2010/main" val="423588898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bca630c-8a5a-445a-8b93-edb2171e3613" xsi:nil="true"/>
    <lcf76f155ced4ddcb4097134ff3c332f xmlns="4ccdf162-cfa2-4471-98ae-23c4982deeb2">
      <Terms xmlns="http://schemas.microsoft.com/office/infopath/2007/PartnerControls"/>
    </lcf76f155ced4ddcb4097134ff3c332f>
    <SharedWithUsers xmlns="0bca630c-8a5a-445a-8b93-edb2171e3613">
      <UserInfo>
        <DisplayName>Rui Muparadzi</DisplayName>
        <AccountId>120</AccountId>
        <AccountType/>
      </UserInfo>
      <UserInfo>
        <DisplayName>Trevor South</DisplayName>
        <AccountId>44</AccountId>
        <AccountType/>
      </UserInfo>
      <UserInfo>
        <DisplayName>Rebecca Good</DisplayName>
        <AccountId>64</AccountId>
        <AccountType/>
      </UserInfo>
      <UserInfo>
        <DisplayName>Izabela Glogowska</DisplayName>
        <AccountId>74</AccountId>
        <AccountType/>
      </UserInfo>
      <UserInfo>
        <DisplayName>Sam Lees</DisplayName>
        <AccountId>20</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0759DFC840E6844A4103D79BB076549" ma:contentTypeVersion="15" ma:contentTypeDescription="Create a new document." ma:contentTypeScope="" ma:versionID="788c29703f7872e3f925445dadd2d608">
  <xsd:schema xmlns:xsd="http://www.w3.org/2001/XMLSchema" xmlns:xs="http://www.w3.org/2001/XMLSchema" xmlns:p="http://schemas.microsoft.com/office/2006/metadata/properties" xmlns:ns2="4ccdf162-cfa2-4471-98ae-23c4982deeb2" xmlns:ns3="0bca630c-8a5a-445a-8b93-edb2171e3613" targetNamespace="http://schemas.microsoft.com/office/2006/metadata/properties" ma:root="true" ma:fieldsID="65ad714d2249fce9c6aa71205c5c42eb" ns2:_="" ns3:_="">
    <xsd:import namespace="4ccdf162-cfa2-4471-98ae-23c4982deeb2"/>
    <xsd:import namespace="0bca630c-8a5a-445a-8b93-edb2171e361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cdf162-cfa2-4471-98ae-23c4982dee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descriptio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972359d-3870-499e-998f-cc007fa89a6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bca630c-8a5a-445a-8b93-edb2171e361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adb940f-92a0-4170-a7d3-c50438715ee8}" ma:internalName="TaxCatchAll" ma:showField="CatchAllData" ma:web="0bca630c-8a5a-445a-8b93-edb2171e3613">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00180E-F787-4287-B2A6-2D8DC28ACCC4}">
  <ds:schemaRefs>
    <ds:schemaRef ds:uri="http://schemas.microsoft.com/office/2006/metadata/properties"/>
    <ds:schemaRef ds:uri="http://schemas.microsoft.com/office/infopath/2007/PartnerControls"/>
    <ds:schemaRef ds:uri="0bca630c-8a5a-445a-8b93-edb2171e3613"/>
    <ds:schemaRef ds:uri="4ccdf162-cfa2-4471-98ae-23c4982deeb2"/>
  </ds:schemaRefs>
</ds:datastoreItem>
</file>

<file path=customXml/itemProps2.xml><?xml version="1.0" encoding="utf-8"?>
<ds:datastoreItem xmlns:ds="http://schemas.openxmlformats.org/officeDocument/2006/customXml" ds:itemID="{2B5FDC8B-4DE1-4F11-A930-74B8E8C03341}">
  <ds:schemaRefs>
    <ds:schemaRef ds:uri="http://schemas.microsoft.com/sharepoint/v3/contenttype/forms"/>
  </ds:schemaRefs>
</ds:datastoreItem>
</file>

<file path=customXml/itemProps3.xml><?xml version="1.0" encoding="utf-8"?>
<ds:datastoreItem xmlns:ds="http://schemas.openxmlformats.org/officeDocument/2006/customXml" ds:itemID="{2CBA77BE-3299-489B-A6C9-B434A98F08A8}"/>
</file>

<file path=docProps/app.xml><?xml version="1.0" encoding="utf-8"?>
<Properties xmlns="http://schemas.openxmlformats.org/officeDocument/2006/extended-properties" xmlns:vt="http://schemas.openxmlformats.org/officeDocument/2006/docPropsVTypes">
  <Template>Office Theme</Template>
  <TotalTime>6434</TotalTime>
  <Words>594</Words>
  <Application>Microsoft Office PowerPoint</Application>
  <PresentationFormat>A4 Paper (210x297 mm)</PresentationFormat>
  <Paragraphs>57</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&amp; MARKETING ASSISTANT</dc:title>
  <dc:creator>Joseph Burrows</dc:creator>
  <cp:lastModifiedBy>Suzanne Pickett-White</cp:lastModifiedBy>
  <cp:revision>112</cp:revision>
  <dcterms:created xsi:type="dcterms:W3CDTF">2021-10-25T14:04:38Z</dcterms:created>
  <dcterms:modified xsi:type="dcterms:W3CDTF">2026-07-23T07:29:37Z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0x010100A0759DFC840E6844A4103D79BB076549</vt:lpwstr>
  </property>
  <property fmtid="{D5CDD505-2E9C-101B-9397-08002B2CF9AE}" pid="3" name="Order">
    <vt:r8>436200</vt:r8>
  </property>
  <property fmtid="{D5CDD505-2E9C-101B-9397-08002B2CF9AE}" pid="4" name="MediaServiceImageTags">
    <vt:lpwstr/>
  </property>
</Properties>
</file>