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0"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98C0CA-E2F0-F038-93FB-565BFB643B3B}" v="7" dt="2024-10-16T09:11:22.4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0" d="100"/>
          <a:sy n="90" d="100"/>
        </p:scale>
        <p:origin x="1268" y="-3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7B6936-1045-495E-B921-D395B14B056E}"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205441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7B6936-1045-495E-B921-D395B14B056E}"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1840653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7B6936-1045-495E-B921-D395B14B056E}"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2069943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7B6936-1045-495E-B921-D395B14B056E}"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112392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7B6936-1045-495E-B921-D395B14B056E}"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2687614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7B6936-1045-495E-B921-D395B14B056E}" type="datetimeFigureOut">
              <a:rPr lang="en-GB" smtClean="0"/>
              <a:t>16/10/2024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779778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7B6936-1045-495E-B921-D395B14B056E}" type="datetimeFigureOut">
              <a:rPr lang="en-GB" smtClean="0"/>
              <a:t>16/10/2024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630189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7B6936-1045-495E-B921-D395B14B056E}" type="datetimeFigureOut">
              <a:rPr lang="en-GB" smtClean="0"/>
              <a:t>16/10/2024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2415340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B6936-1045-495E-B921-D395B14B056E}" type="datetimeFigureOut">
              <a:rPr lang="en-GB" smtClean="0"/>
              <a:t>16/10/2024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418485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87B6936-1045-495E-B921-D395B14B056E}" type="datetimeFigureOut">
              <a:rPr lang="en-GB" smtClean="0"/>
              <a:t>16/10/2024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3796509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87B6936-1045-495E-B921-D395B14B056E}" type="datetimeFigureOut">
              <a:rPr lang="en-GB" smtClean="0"/>
              <a:t>16/10/2024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F6B5C7-59F9-4A20-A96B-88ED4626EDA9}" type="slidenum">
              <a:rPr lang="en-GB" smtClean="0"/>
              <a:t>‹#›</a:t>
            </a:fld>
            <a:endParaRPr lang="en-GB"/>
          </a:p>
        </p:txBody>
      </p:sp>
    </p:spTree>
    <p:extLst>
      <p:ext uri="{BB962C8B-B14F-4D97-AF65-F5344CB8AC3E}">
        <p14:creationId xmlns:p14="http://schemas.microsoft.com/office/powerpoint/2010/main" val="4275098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87B6936-1045-495E-B921-D395B14B056E}" type="datetimeFigureOut">
              <a:rPr lang="en-GB" smtClean="0"/>
              <a:t>16/10/2024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8F6B5C7-59F9-4A20-A96B-88ED4626EDA9}" type="slidenum">
              <a:rPr lang="en-GB" smtClean="0"/>
              <a:t>‹#›</a:t>
            </a:fld>
            <a:endParaRPr lang="en-GB"/>
          </a:p>
        </p:txBody>
      </p:sp>
    </p:spTree>
    <p:extLst>
      <p:ext uri="{BB962C8B-B14F-4D97-AF65-F5344CB8AC3E}">
        <p14:creationId xmlns:p14="http://schemas.microsoft.com/office/powerpoint/2010/main" val="16693365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stfrancis.org.uk/about-us/governance/ourhospicevalue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1466" y="29986"/>
            <a:ext cx="3267108" cy="1047933"/>
          </a:xfrm>
          <a:prstGeom prst="roundRect">
            <a:avLst/>
          </a:prstGeom>
          <a:noFill/>
          <a:ln w="38100">
            <a:noFill/>
          </a:ln>
        </p:spPr>
        <p:style>
          <a:lnRef idx="2">
            <a:schemeClr val="dk1"/>
          </a:lnRef>
          <a:fillRef idx="1">
            <a:schemeClr val="lt1"/>
          </a:fillRef>
          <a:effectRef idx="0">
            <a:schemeClr val="dk1"/>
          </a:effectRef>
          <a:fontRef idx="minor">
            <a:schemeClr val="dk1"/>
          </a:fontRef>
        </p:style>
        <p:txBody>
          <a:bodyPr anchor="ctr">
            <a:noAutofit/>
          </a:bodyPr>
          <a:lstStyle/>
          <a:p>
            <a:pPr algn="l"/>
            <a:r>
              <a:rPr lang="en-GB" sz="2000" b="1" dirty="0">
                <a:solidFill>
                  <a:srgbClr val="7030A0"/>
                </a:solidFill>
              </a:rPr>
              <a:t>Cook</a:t>
            </a:r>
            <a:endParaRPr lang="en-US" dirty="0"/>
          </a:p>
        </p:txBody>
      </p:sp>
      <p:sp>
        <p:nvSpPr>
          <p:cNvPr id="6" name="Subtitle 5"/>
          <p:cNvSpPr>
            <a:spLocks noGrp="1"/>
          </p:cNvSpPr>
          <p:nvPr>
            <p:ph type="subTitle" idx="1"/>
          </p:nvPr>
        </p:nvSpPr>
        <p:spPr>
          <a:xfrm>
            <a:off x="402461" y="3379708"/>
            <a:ext cx="6056116" cy="6122100"/>
          </a:xfrm>
          <a:solidFill>
            <a:schemeClr val="bg1"/>
          </a:solidFill>
        </p:spPr>
        <p:txBody>
          <a:bodyPr vert="horz" lIns="91440" tIns="45720" rIns="91440" bIns="45720" rtlCol="0" anchor="t">
            <a:noAutofit/>
          </a:bodyPr>
          <a:lstStyle/>
          <a:p>
            <a:pPr lvl="0"/>
            <a:r>
              <a:rPr lang="en-US" sz="1200" dirty="0"/>
              <a:t>Maintain high standards of hygiene at all times in accordance with environmental health and Safer Food, Better Business for preparation of food, and the handling and storage of goods.</a:t>
            </a:r>
            <a:endParaRPr lang="en-GB" sz="1200" dirty="0"/>
          </a:p>
          <a:p>
            <a:pPr lvl="0"/>
            <a:r>
              <a:rPr lang="en-US" sz="1200" dirty="0"/>
              <a:t>Assist with menu planning to meet the specific nutritional needs of patients and provide guidance and leadership for the catering assistants including consideration for the reduction of waste</a:t>
            </a:r>
            <a:endParaRPr lang="en-GB" sz="1200" dirty="0"/>
          </a:p>
          <a:p>
            <a:pPr lvl="0"/>
            <a:r>
              <a:rPr lang="en-US" sz="1200" dirty="0"/>
              <a:t>Be available to meet with patients to discuss their eating requirements when required</a:t>
            </a:r>
            <a:endParaRPr lang="en-GB" sz="1200" dirty="0"/>
          </a:p>
          <a:p>
            <a:pPr lvl="0"/>
            <a:r>
              <a:rPr lang="en-US" sz="1200" dirty="0"/>
              <a:t>Assist in the provision of food for Hospice education, social and fundraising events when required. </a:t>
            </a:r>
            <a:endParaRPr lang="en-GB" sz="1200" dirty="0"/>
          </a:p>
          <a:p>
            <a:pPr lvl="0"/>
            <a:r>
              <a:rPr lang="en-US" sz="1200" dirty="0"/>
              <a:t>To have good knowledge of various cooking methods, such as boiling, grilling, roasting and reheating</a:t>
            </a:r>
            <a:endParaRPr lang="en-GB" sz="1200" dirty="0"/>
          </a:p>
          <a:p>
            <a:pPr lvl="0"/>
            <a:r>
              <a:rPr lang="en-US" sz="1200" dirty="0"/>
              <a:t>Supervise catering assistant (in absence of Catering Manager or Senior Cook) and IPU volunteers ensuring compliance with Hospice guidelines and Environmental Health regulations when Catering Manager or Senior Cook is not on duty.</a:t>
            </a:r>
            <a:endParaRPr lang="en-GB" sz="1200" dirty="0"/>
          </a:p>
          <a:p>
            <a:pPr lvl="0"/>
            <a:r>
              <a:rPr lang="en-US" sz="1200" dirty="0"/>
              <a:t>Work as a team with catering and all other hospice staff and volunteers.</a:t>
            </a:r>
            <a:endParaRPr lang="en-GB" sz="1200" dirty="0"/>
          </a:p>
          <a:p>
            <a:pPr lvl="0"/>
            <a:r>
              <a:rPr lang="en-US" sz="1200" dirty="0"/>
              <a:t>Maintain the Hospice Values including contributing to a culture within the catering team that ensures that patients and families are served with kindness and respect at all times</a:t>
            </a:r>
            <a:endParaRPr lang="en-GB" sz="1200" dirty="0"/>
          </a:p>
          <a:p>
            <a:pPr lvl="0"/>
            <a:r>
              <a:rPr lang="en-US" sz="1200" dirty="0"/>
              <a:t>Demonstrate professional expertise and ensure all tasks are completed in line with best practice and Hospice policy</a:t>
            </a:r>
            <a:endParaRPr lang="en-GB" sz="1200" dirty="0"/>
          </a:p>
          <a:p>
            <a:pPr lvl="0"/>
            <a:r>
              <a:rPr lang="en-US" sz="1200" dirty="0"/>
              <a:t>Support the department and charity strategy, and help identify opportunities and challenges</a:t>
            </a:r>
            <a:endParaRPr lang="en-GB" sz="1200" dirty="0"/>
          </a:p>
          <a:p>
            <a:pPr lvl="0"/>
            <a:r>
              <a:rPr lang="en-US" sz="1200" dirty="0"/>
              <a:t>Deliver and maintain professional relationships with individuals and organisations whether direct, or indirect interface with The Hospice of St Francis</a:t>
            </a:r>
            <a:endParaRPr lang="en-GB" sz="1200" dirty="0"/>
          </a:p>
          <a:p>
            <a:pPr lvl="0"/>
            <a:r>
              <a:rPr lang="en-US" sz="1200" dirty="0"/>
              <a:t>Work with productivity measures and best practice to accomplish individual objectives that contribute to the department goals</a:t>
            </a:r>
            <a:endParaRPr lang="en-GB" sz="1200" dirty="0"/>
          </a:p>
          <a:p>
            <a:pPr marL="285750" indent="-285750" algn="l">
              <a:buFont typeface="Arial" panose="020B0604020202020204" pitchFamily="34" charset="0"/>
              <a:buChar char="•"/>
            </a:pPr>
            <a:endParaRPr lang="en-GB" sz="1100" dirty="0"/>
          </a:p>
        </p:txBody>
      </p:sp>
      <p:sp>
        <p:nvSpPr>
          <p:cNvPr id="7" name="Subtitle 2"/>
          <p:cNvSpPr txBox="1">
            <a:spLocks/>
          </p:cNvSpPr>
          <p:nvPr/>
        </p:nvSpPr>
        <p:spPr>
          <a:xfrm>
            <a:off x="2" y="2218895"/>
            <a:ext cx="4041911" cy="1133076"/>
          </a:xfrm>
          <a:prstGeom prst="rect">
            <a:avLst/>
          </a:prstGeom>
          <a:solidFill>
            <a:srgbClr val="92D050"/>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sz="2000" dirty="0">
                <a:solidFill>
                  <a:schemeClr val="bg1"/>
                </a:solidFill>
                <a:latin typeface="Mairy Black" panose="02000000000000000000" pitchFamily="2" charset="0"/>
              </a:rPr>
              <a:t>THE REAL NUTS AND BOLTS…</a:t>
            </a:r>
          </a:p>
          <a:p>
            <a:r>
              <a:rPr lang="en-GB" sz="1600" b="1" dirty="0">
                <a:solidFill>
                  <a:schemeClr val="bg1"/>
                </a:solidFill>
              </a:rPr>
              <a:t>Key Responsibilities &amp; Tasks: </a:t>
            </a:r>
            <a:br>
              <a:rPr lang="en-GB" sz="1600" b="1" dirty="0">
                <a:solidFill>
                  <a:schemeClr val="bg1"/>
                </a:solidFill>
              </a:rPr>
            </a:br>
            <a:r>
              <a:rPr lang="en-GB" sz="1600" b="1" dirty="0">
                <a:solidFill>
                  <a:schemeClr val="bg1"/>
                </a:solidFill>
              </a:rPr>
              <a:t>Departmental and Role Specific</a:t>
            </a:r>
          </a:p>
        </p:txBody>
      </p:sp>
      <p:sp>
        <p:nvSpPr>
          <p:cNvPr id="10" name="Subtitle 5"/>
          <p:cNvSpPr txBox="1">
            <a:spLocks/>
          </p:cNvSpPr>
          <p:nvPr/>
        </p:nvSpPr>
        <p:spPr>
          <a:xfrm>
            <a:off x="482460" y="1752444"/>
            <a:ext cx="3460620" cy="333928"/>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GB" sz="1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5499" y="703024"/>
            <a:ext cx="3397031" cy="1189880"/>
          </a:xfrm>
          <a:prstGeom prst="rect">
            <a:avLst/>
          </a:prstGeom>
        </p:spPr>
      </p:pic>
      <p:sp>
        <p:nvSpPr>
          <p:cNvPr id="15" name="Title 1"/>
          <p:cNvSpPr txBox="1">
            <a:spLocks/>
          </p:cNvSpPr>
          <p:nvPr/>
        </p:nvSpPr>
        <p:spPr>
          <a:xfrm rot="21422572">
            <a:off x="1970707" y="953651"/>
            <a:ext cx="2798498" cy="839247"/>
          </a:xfrm>
          <a:prstGeom prst="roundRect">
            <a:avLst/>
          </a:prstGeom>
          <a:noFill/>
          <a:ln w="381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82500" lnSpcReduction="20000"/>
          </a:bodyPr>
          <a:lstStyle>
            <a:lvl1pPr algn="ctr" defTabSz="685800" rtl="0" eaLnBrk="1" latinLnBrk="0" hangingPunct="1">
              <a:lnSpc>
                <a:spcPct val="90000"/>
              </a:lnSpc>
              <a:spcBef>
                <a:spcPct val="0"/>
              </a:spcBef>
              <a:buNone/>
              <a:defRPr sz="45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3600" dirty="0">
                <a:solidFill>
                  <a:srgbClr val="7030A0"/>
                </a:solidFill>
                <a:latin typeface="Mairy Black" panose="02000000000000000000" pitchFamily="2" charset="0"/>
              </a:rPr>
              <a:t>THE </a:t>
            </a:r>
            <a:r>
              <a:rPr lang="en-GB" sz="3600" dirty="0">
                <a:solidFill>
                  <a:srgbClr val="92D050"/>
                </a:solidFill>
                <a:latin typeface="Mairy Black" panose="02000000000000000000" pitchFamily="2" charset="0"/>
              </a:rPr>
              <a:t>#FULL </a:t>
            </a:r>
            <a:r>
              <a:rPr lang="en-GB" sz="3600" dirty="0">
                <a:solidFill>
                  <a:srgbClr val="7030A0"/>
                </a:solidFill>
                <a:latin typeface="Mairy Black" panose="02000000000000000000" pitchFamily="2" charset="0"/>
              </a:rPr>
              <a:t>SPEC</a:t>
            </a:r>
          </a:p>
        </p:txBody>
      </p:sp>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58610" y="189139"/>
            <a:ext cx="1445738" cy="804464"/>
          </a:xfrm>
          <a:prstGeom prst="rect">
            <a:avLst/>
          </a:prstGeom>
        </p:spPr>
      </p:pic>
    </p:spTree>
    <p:extLst>
      <p:ext uri="{BB962C8B-B14F-4D97-AF65-F5344CB8AC3E}">
        <p14:creationId xmlns:p14="http://schemas.microsoft.com/office/powerpoint/2010/main" val="183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5"/>
          <p:cNvSpPr txBox="1">
            <a:spLocks/>
          </p:cNvSpPr>
          <p:nvPr/>
        </p:nvSpPr>
        <p:spPr>
          <a:xfrm>
            <a:off x="402461" y="6632459"/>
            <a:ext cx="6056116" cy="2418774"/>
          </a:xfrm>
          <a:prstGeom prst="rect">
            <a:avLst/>
          </a:prstGeom>
          <a:solidFill>
            <a:schemeClr val="bg1"/>
          </a:solidFill>
        </p:spPr>
        <p:txBody>
          <a:bodyPr vert="horz" lIns="91440" tIns="45720" rIns="91440" bIns="45720" rtlCol="0" anchor="t">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GB" sz="1100" dirty="0"/>
          </a:p>
          <a:p>
            <a:pPr marL="285750" indent="-285750" algn="l">
              <a:buFont typeface="Arial" panose="020B0604020202020204" pitchFamily="34" charset="0"/>
              <a:buChar char="•"/>
            </a:pPr>
            <a:r>
              <a:rPr lang="en-GB" sz="1100" dirty="0"/>
              <a:t>Respect and follow </a:t>
            </a:r>
            <a:r>
              <a:rPr lang="en-GB" sz="1100" dirty="0">
                <a:hlinkClick r:id="rId2"/>
              </a:rPr>
              <a:t>the Hospice’s values</a:t>
            </a:r>
            <a:r>
              <a:rPr lang="en-GB" sz="1100" dirty="0"/>
              <a:t> and policies.</a:t>
            </a:r>
            <a:endParaRPr lang="en-GB" sz="1100" dirty="0">
              <a:cs typeface="Calibri"/>
            </a:endParaRPr>
          </a:p>
          <a:p>
            <a:pPr marL="285750" indent="-285750" algn="l">
              <a:buFont typeface="Arial" panose="020B0604020202020204" pitchFamily="34" charset="0"/>
              <a:buChar char="•"/>
            </a:pPr>
            <a:r>
              <a:rPr lang="en-GB" sz="1100" dirty="0"/>
              <a:t>You will be expected to comply with Health and Safety, Fire and Infection Control regulations and Hospice policies. You will need to complete all mandatory training.</a:t>
            </a:r>
          </a:p>
          <a:p>
            <a:pPr marL="285750" indent="-285750" algn="l">
              <a:buFont typeface="Arial" panose="020B0604020202020204" pitchFamily="34" charset="0"/>
              <a:buChar char="•"/>
            </a:pPr>
            <a:r>
              <a:rPr lang="en-GB" sz="1100" dirty="0"/>
              <a:t>Safeguarding: Act in a manner at all times to safeguard the interests of individual patients/clients and their families and justify public trust and confidence in the Hospice of St Francis</a:t>
            </a:r>
          </a:p>
          <a:p>
            <a:pPr algn="l"/>
            <a:endParaRPr lang="en-GB" sz="1100" dirty="0"/>
          </a:p>
          <a:p>
            <a:pPr marL="285750" indent="-285750" algn="l">
              <a:buFont typeface="Arial" panose="020B0604020202020204" pitchFamily="34" charset="0"/>
              <a:buChar char="•"/>
            </a:pPr>
            <a:endParaRPr lang="en-GB" sz="1100" dirty="0"/>
          </a:p>
        </p:txBody>
      </p:sp>
      <p:sp>
        <p:nvSpPr>
          <p:cNvPr id="2" name="Title 1"/>
          <p:cNvSpPr>
            <a:spLocks noGrp="1"/>
          </p:cNvSpPr>
          <p:nvPr>
            <p:ph type="ctrTitle"/>
          </p:nvPr>
        </p:nvSpPr>
        <p:spPr>
          <a:xfrm>
            <a:off x="191709" y="-195298"/>
            <a:ext cx="4632081" cy="1047933"/>
          </a:xfrm>
          <a:prstGeom prst="roundRect">
            <a:avLst/>
          </a:prstGeom>
          <a:noFill/>
          <a:ln w="38100">
            <a:noFill/>
          </a:ln>
        </p:spPr>
        <p:style>
          <a:lnRef idx="2">
            <a:schemeClr val="dk1"/>
          </a:lnRef>
          <a:fillRef idx="1">
            <a:schemeClr val="lt1"/>
          </a:fillRef>
          <a:effectRef idx="0">
            <a:schemeClr val="dk1"/>
          </a:effectRef>
          <a:fontRef idx="minor">
            <a:schemeClr val="dk1"/>
          </a:fontRef>
        </p:style>
        <p:txBody>
          <a:bodyPr anchor="ctr">
            <a:noAutofit/>
          </a:bodyPr>
          <a:lstStyle/>
          <a:p>
            <a:pPr algn="l"/>
            <a:r>
              <a:rPr lang="en-GB" sz="2000" b="1" dirty="0">
                <a:solidFill>
                  <a:srgbClr val="7030A0"/>
                </a:solidFill>
                <a:cs typeface="Calibri"/>
              </a:rPr>
              <a:t>Cook</a:t>
            </a:r>
            <a:endParaRPr lang="en-US" dirty="0"/>
          </a:p>
        </p:txBody>
      </p:sp>
      <p:sp>
        <p:nvSpPr>
          <p:cNvPr id="6" name="Subtitle 5"/>
          <p:cNvSpPr>
            <a:spLocks noGrp="1"/>
          </p:cNvSpPr>
          <p:nvPr>
            <p:ph type="subTitle" idx="1"/>
          </p:nvPr>
        </p:nvSpPr>
        <p:spPr>
          <a:xfrm>
            <a:off x="402461" y="984725"/>
            <a:ext cx="6056116" cy="5197593"/>
          </a:xfrm>
          <a:solidFill>
            <a:schemeClr val="bg1"/>
          </a:solidFill>
        </p:spPr>
        <p:txBody>
          <a:bodyPr vert="horz" lIns="91440" tIns="45720" rIns="91440" bIns="45720" rtlCol="0" anchor="t">
            <a:noAutofit/>
          </a:bodyPr>
          <a:lstStyle/>
          <a:p>
            <a:pPr algn="l"/>
            <a:endParaRPr lang="en-GB" sz="1100" dirty="0"/>
          </a:p>
          <a:p>
            <a:pPr algn="l"/>
            <a:br>
              <a:rPr lang="en-GB" sz="1200" b="1" dirty="0"/>
            </a:br>
            <a:r>
              <a:rPr lang="en-GB" sz="1200" b="1" dirty="0"/>
              <a:t>Qualifications, Skills, Experience and Knowledge</a:t>
            </a:r>
            <a:endParaRPr lang="en-GB" sz="1100" dirty="0"/>
          </a:p>
          <a:p>
            <a:pPr marL="171450" indent="-171450" algn="l">
              <a:buFont typeface="Arial" panose="020B0604020202020204" pitchFamily="34" charset="0"/>
              <a:buChar char="•"/>
            </a:pPr>
            <a:r>
              <a:rPr lang="en-US" sz="1200" dirty="0"/>
              <a:t>Food Hygiene Certificate - level 2</a:t>
            </a:r>
            <a:endParaRPr lang="en-GB" sz="1200" dirty="0"/>
          </a:p>
          <a:p>
            <a:pPr marL="171450" indent="-171450" algn="l">
              <a:buFont typeface="Arial" panose="020B0604020202020204" pitchFamily="34" charset="0"/>
              <a:buChar char="•"/>
            </a:pPr>
            <a:r>
              <a:rPr lang="en-US" sz="1200" dirty="0"/>
              <a:t>City and Guilds 706 1 &amp; 2 or equivalent NVQ Qualification for Catering</a:t>
            </a:r>
            <a:endParaRPr lang="en-GB" sz="1200" dirty="0"/>
          </a:p>
          <a:p>
            <a:pPr marL="171450" indent="-171450" algn="l">
              <a:buFont typeface="Arial" panose="020B0604020202020204" pitchFamily="34" charset="0"/>
              <a:buChar char="•"/>
            </a:pPr>
            <a:r>
              <a:rPr lang="en-US" sz="1200" dirty="0"/>
              <a:t>Minimum of 18 months working as a cook within a catering environment</a:t>
            </a:r>
            <a:endParaRPr lang="en-GB" sz="1200" dirty="0"/>
          </a:p>
          <a:p>
            <a:pPr marL="171450" indent="-171450" algn="l">
              <a:buFont typeface="Arial" panose="020B0604020202020204" pitchFamily="34" charset="0"/>
              <a:buChar char="•"/>
            </a:pPr>
            <a:r>
              <a:rPr lang="en-US" sz="1200" dirty="0"/>
              <a:t>Cleaning of all catering equipment</a:t>
            </a:r>
            <a:endParaRPr lang="en-GB" sz="1200" dirty="0"/>
          </a:p>
          <a:p>
            <a:pPr marL="171450" indent="-171450" algn="l">
              <a:buFont typeface="Arial" panose="020B0604020202020204" pitchFamily="34" charset="0"/>
              <a:buChar char="•"/>
            </a:pPr>
            <a:r>
              <a:rPr lang="en-US" sz="1200" dirty="0"/>
              <a:t>Food preparation</a:t>
            </a:r>
            <a:endParaRPr lang="en-GB" sz="1200" dirty="0"/>
          </a:p>
          <a:p>
            <a:pPr marL="171450" indent="-171450" algn="l">
              <a:buFont typeface="Arial" panose="020B0604020202020204" pitchFamily="34" charset="0"/>
              <a:buChar char="•"/>
            </a:pPr>
            <a:r>
              <a:rPr lang="en-US" sz="1200" dirty="0"/>
              <a:t>Experience of different cooking methods</a:t>
            </a:r>
            <a:endParaRPr lang="en-GB" sz="1200" dirty="0"/>
          </a:p>
          <a:p>
            <a:pPr marL="171450" indent="-171450" algn="l">
              <a:buFont typeface="Arial" panose="020B0604020202020204" pitchFamily="34" charset="0"/>
              <a:buChar char="•"/>
            </a:pPr>
            <a:r>
              <a:rPr lang="en-US" sz="1200" dirty="0"/>
              <a:t>Working as part of a team</a:t>
            </a:r>
            <a:endParaRPr lang="en-GB" sz="1200" dirty="0"/>
          </a:p>
          <a:p>
            <a:pPr marL="171450" indent="-171450" algn="l">
              <a:buFont typeface="Arial" panose="020B0604020202020204" pitchFamily="34" charset="0"/>
              <a:buChar char="•"/>
            </a:pPr>
            <a:r>
              <a:rPr lang="en-US" sz="1200" dirty="0"/>
              <a:t>Flexible and adaptable approach to work and within the team</a:t>
            </a:r>
            <a:endParaRPr lang="en-GB" sz="1200" dirty="0"/>
          </a:p>
          <a:p>
            <a:pPr marL="171450" indent="-171450" algn="l">
              <a:buFont typeface="Arial" panose="020B0604020202020204" pitchFamily="34" charset="0"/>
              <a:buChar char="•"/>
            </a:pPr>
            <a:r>
              <a:rPr lang="en-US" sz="1200" dirty="0"/>
              <a:t>Experience of managing or supervising catering staff (desirable)</a:t>
            </a:r>
            <a:endParaRPr lang="en-GB" sz="1200" dirty="0"/>
          </a:p>
          <a:p>
            <a:pPr marL="171450" indent="-171450" algn="l">
              <a:buFont typeface="Arial" panose="020B0604020202020204" pitchFamily="34" charset="0"/>
              <a:buChar char="•"/>
            </a:pPr>
            <a:r>
              <a:rPr lang="en-US" sz="1200" dirty="0"/>
              <a:t>Working within healthcare setting (desirable)</a:t>
            </a:r>
          </a:p>
          <a:p>
            <a:pPr marL="171450" indent="-171450" algn="l">
              <a:buFont typeface="Arial" panose="020B0604020202020204" pitchFamily="34" charset="0"/>
              <a:buChar char="•"/>
            </a:pPr>
            <a:r>
              <a:rPr lang="en-US" sz="1200" dirty="0"/>
              <a:t>Working with or experience of volunteering (desirable) </a:t>
            </a:r>
            <a:endParaRPr lang="en-GB" sz="1200" dirty="0"/>
          </a:p>
          <a:p>
            <a:pPr marL="171450" indent="-171450" algn="l">
              <a:buFont typeface="Arial" panose="020B0604020202020204" pitchFamily="34" charset="0"/>
              <a:buChar char="•"/>
            </a:pPr>
            <a:r>
              <a:rPr lang="en-US" sz="1200" dirty="0"/>
              <a:t>Dietary needs of individuals with limited nutritional ability (desirable)</a:t>
            </a:r>
            <a:endParaRPr lang="en-GB" sz="1200" dirty="0"/>
          </a:p>
          <a:p>
            <a:pPr marL="171450" indent="-171450" algn="l">
              <a:buFont typeface="Arial" panose="020B0604020202020204" pitchFamily="34" charset="0"/>
              <a:buChar char="•"/>
            </a:pPr>
            <a:r>
              <a:rPr lang="en-US" sz="1200" dirty="0"/>
              <a:t>Helping at social events (desirable)</a:t>
            </a:r>
            <a:endParaRPr lang="en-GB" sz="1200" dirty="0"/>
          </a:p>
          <a:p>
            <a:pPr marL="171450" indent="-171450" algn="l">
              <a:buFont typeface="Arial" panose="020B0604020202020204" pitchFamily="34" charset="0"/>
              <a:buChar char="•"/>
            </a:pPr>
            <a:r>
              <a:rPr lang="en-US" sz="1200" dirty="0"/>
              <a:t>Menu planning (desirable)</a:t>
            </a:r>
            <a:endParaRPr lang="en-GB" sz="1200" dirty="0"/>
          </a:p>
          <a:p>
            <a:pPr marL="171450" indent="-171450" algn="l">
              <a:buFont typeface="Arial" panose="020B0604020202020204" pitchFamily="34" charset="0"/>
              <a:buChar char="•"/>
            </a:pPr>
            <a:r>
              <a:rPr lang="en-US" sz="1200" dirty="0"/>
              <a:t>Proven experience of working in diverse communities</a:t>
            </a:r>
            <a:endParaRPr lang="en-GB" sz="1200" dirty="0"/>
          </a:p>
          <a:p>
            <a:pPr marL="171450" indent="-171450" algn="l">
              <a:buFont typeface="Arial" panose="020B0604020202020204" pitchFamily="34" charset="0"/>
              <a:buChar char="•"/>
            </a:pPr>
            <a:endParaRPr lang="en-GB" sz="1200" dirty="0"/>
          </a:p>
          <a:p>
            <a:pPr marL="285750" indent="-285750" algn="l">
              <a:buFont typeface="Arial" panose="020B0604020202020204" pitchFamily="34" charset="0"/>
              <a:buChar char="•"/>
            </a:pPr>
            <a:endParaRPr lang="en-GB" sz="1200" dirty="0"/>
          </a:p>
          <a:p>
            <a:pPr algn="l"/>
            <a:endParaRPr lang="en-GB" sz="1100" dirty="0"/>
          </a:p>
          <a:p>
            <a:pPr marL="285750" indent="-285750" algn="l">
              <a:buFont typeface="Arial" panose="020B0604020202020204" pitchFamily="34" charset="0"/>
              <a:buChar char="•"/>
            </a:pPr>
            <a:endParaRPr lang="en-GB" sz="1100" dirty="0"/>
          </a:p>
        </p:txBody>
      </p:sp>
      <p:sp>
        <p:nvSpPr>
          <p:cNvPr id="7" name="Subtitle 2"/>
          <p:cNvSpPr txBox="1">
            <a:spLocks/>
          </p:cNvSpPr>
          <p:nvPr/>
        </p:nvSpPr>
        <p:spPr>
          <a:xfrm>
            <a:off x="2" y="588877"/>
            <a:ext cx="5420137" cy="736342"/>
          </a:xfrm>
          <a:prstGeom prst="rect">
            <a:avLst/>
          </a:prstGeom>
          <a:solidFill>
            <a:srgbClr val="92D050"/>
          </a:solidFill>
        </p:spPr>
        <p:txBody>
          <a:bodyPr vert="horz" lIns="91440" tIns="45720" rIns="91440" bIns="45720" rtlCol="0" anchor="ctr">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dirty="0">
                <a:solidFill>
                  <a:schemeClr val="bg1"/>
                </a:solidFill>
                <a:latin typeface="Mairy Black" panose="02000000000000000000" pitchFamily="2" charset="0"/>
              </a:rPr>
              <a:t>IT’S ALL ABOUT YOU!  (WELL THIS BIT IS)</a:t>
            </a:r>
          </a:p>
          <a:p>
            <a:r>
              <a:rPr lang="en-GB" sz="1400" b="1" dirty="0">
                <a:solidFill>
                  <a:schemeClr val="bg1"/>
                </a:solidFill>
              </a:rPr>
              <a:t>We appreciate you might not tick every box…</a:t>
            </a:r>
          </a:p>
        </p:txBody>
      </p:sp>
      <p:sp>
        <p:nvSpPr>
          <p:cNvPr id="9" name="Subtitle 2"/>
          <p:cNvSpPr txBox="1">
            <a:spLocks/>
          </p:cNvSpPr>
          <p:nvPr/>
        </p:nvSpPr>
        <p:spPr>
          <a:xfrm>
            <a:off x="2" y="6314839"/>
            <a:ext cx="5035824" cy="496777"/>
          </a:xfrm>
          <a:prstGeom prst="rect">
            <a:avLst/>
          </a:prstGeom>
          <a:solidFill>
            <a:srgbClr val="92D050"/>
          </a:solidFill>
        </p:spPr>
        <p:txBody>
          <a:bodyPr vert="horz" lIns="91440" tIns="45720" rIns="91440" bIns="45720" rtlCol="0" anchor="ctr">
            <a:normAutofit fontScale="92500" lnSpcReduction="2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dirty="0">
                <a:solidFill>
                  <a:schemeClr val="bg1"/>
                </a:solidFill>
                <a:latin typeface="Mairy Black" panose="02000000000000000000" pitchFamily="2" charset="0"/>
              </a:rPr>
              <a:t>VALUES, COMMUNICATION &amp; WORKING ENVIRONMENT</a:t>
            </a:r>
          </a:p>
        </p:txBody>
      </p:sp>
      <p:sp>
        <p:nvSpPr>
          <p:cNvPr id="12" name="Subtitle 5"/>
          <p:cNvSpPr txBox="1">
            <a:spLocks/>
          </p:cNvSpPr>
          <p:nvPr/>
        </p:nvSpPr>
        <p:spPr>
          <a:xfrm>
            <a:off x="402461" y="9176878"/>
            <a:ext cx="5995071" cy="1222920"/>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GB" sz="1100" dirty="0"/>
              <a:t>This list of tasks and responsibilities is not exhaustive and the job holder may be required to undertake other relevant and appropriate duties as required by the Manager. This description and specification can be amended by agreement with the Post Holder and Manager</a:t>
            </a:r>
            <a:endParaRPr lang="en-GB" sz="1050" dirty="0"/>
          </a:p>
        </p:txBody>
      </p:sp>
    </p:spTree>
    <p:extLst>
      <p:ext uri="{BB962C8B-B14F-4D97-AF65-F5344CB8AC3E}">
        <p14:creationId xmlns:p14="http://schemas.microsoft.com/office/powerpoint/2010/main" val="42358889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bca630c-8a5a-445a-8b93-edb2171e3613" xsi:nil="true"/>
    <lcf76f155ced4ddcb4097134ff3c332f xmlns="4ccdf162-cfa2-4471-98ae-23c4982deeb2">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0759DFC840E6844A4103D79BB076549" ma:contentTypeVersion="15" ma:contentTypeDescription="Create a new document." ma:contentTypeScope="" ma:versionID="cc4812713cd2aeea0d01dfc031ab6769">
  <xsd:schema xmlns:xsd="http://www.w3.org/2001/XMLSchema" xmlns:xs="http://www.w3.org/2001/XMLSchema" xmlns:p="http://schemas.microsoft.com/office/2006/metadata/properties" xmlns:ns2="4ccdf162-cfa2-4471-98ae-23c4982deeb2" xmlns:ns3="0bca630c-8a5a-445a-8b93-edb2171e3613" targetNamespace="http://schemas.microsoft.com/office/2006/metadata/properties" ma:root="true" ma:fieldsID="0d2f1df1c96f56e82b8064819969c4a7" ns2:_="" ns3:_="">
    <xsd:import namespace="4ccdf162-cfa2-4471-98ae-23c4982deeb2"/>
    <xsd:import namespace="0bca630c-8a5a-445a-8b93-edb2171e361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cdf162-cfa2-4471-98ae-23c4982dee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972359d-3870-499e-998f-cc007fa89a6d"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bca630c-8a5a-445a-8b93-edb2171e3613"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cadb940f-92a0-4170-a7d3-c50438715ee8}" ma:internalName="TaxCatchAll" ma:showField="CatchAllData" ma:web="0bca630c-8a5a-445a-8b93-edb2171e3613">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F7DAC6C-FFE0-4CB6-91B7-8539C7669A5F}">
  <ds:schemaRefs>
    <ds:schemaRef ds:uri="http://schemas.microsoft.com/office/2006/metadata/properties"/>
    <ds:schemaRef ds:uri="http://schemas.microsoft.com/office/infopath/2007/PartnerControls"/>
    <ds:schemaRef ds:uri="0bca630c-8a5a-445a-8b93-edb2171e3613"/>
    <ds:schemaRef ds:uri="4ccdf162-cfa2-4471-98ae-23c4982deeb2"/>
  </ds:schemaRefs>
</ds:datastoreItem>
</file>

<file path=customXml/itemProps2.xml><?xml version="1.0" encoding="utf-8"?>
<ds:datastoreItem xmlns:ds="http://schemas.openxmlformats.org/officeDocument/2006/customXml" ds:itemID="{884255FD-6E6F-4210-AA47-29DFAE0449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cdf162-cfa2-4471-98ae-23c4982deeb2"/>
    <ds:schemaRef ds:uri="0bca630c-8a5a-445a-8b93-edb2171e36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5AE7AEE-4854-4564-BD25-CBD79EACC7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6111</TotalTime>
  <Words>542</Words>
  <Application>Microsoft Office PowerPoint</Application>
  <PresentationFormat>A4 Paper (210x297 mm)</PresentationFormat>
  <Paragraphs>44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Cook</vt:lpstr>
      <vt:lpstr>Cook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 Role</dc:title>
  <dc:creator>Joseph Burrows</dc:creator>
  <cp:lastModifiedBy>Kate Brooks</cp:lastModifiedBy>
  <cp:revision>68</cp:revision>
  <dcterms:created xsi:type="dcterms:W3CDTF">2021-10-25T14:04:38Z</dcterms:created>
  <dcterms:modified xsi:type="dcterms:W3CDTF">2024-10-16T09:11:33Z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0x010100A0759DFC840E6844A4103D79BB076549</vt:lpwstr>
  </property>
  <property fmtid="{D5CDD505-2E9C-101B-9397-08002B2CF9AE}" pid="3" name="Order">
    <vt:r8>11788300</vt:r8>
  </property>
</Properties>
</file>