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0" r:id="rId3"/>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2D050"/>
    <a:srgbClr val="ECEC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59" d="100"/>
          <a:sy n="59" d="100"/>
        </p:scale>
        <p:origin x="252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10" Type="http://schemas.openxmlformats.org/officeDocument/2006/relationships/customXml" Target="../customXml/item3.xml"/><Relationship Id="rId4" Type="http://schemas.openxmlformats.org/officeDocument/2006/relationships/presProps" Target="presProps.xml"/><Relationship Id="rId9" Type="http://schemas.openxmlformats.org/officeDocument/2006/relationships/customXml" Target="../customXml/item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smtClean="0"/>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87B6936-1045-495E-B921-D395B14B056E}" type="datetimeFigureOut">
              <a:rPr lang="en-GB" smtClean="0"/>
              <a:t>11/05/22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F6B5C7-59F9-4A20-A96B-88ED4626EDA9}" type="slidenum">
              <a:rPr lang="en-GB" smtClean="0"/>
              <a:t>‹#›</a:t>
            </a:fld>
            <a:endParaRPr lang="en-GB"/>
          </a:p>
        </p:txBody>
      </p:sp>
    </p:spTree>
    <p:extLst>
      <p:ext uri="{BB962C8B-B14F-4D97-AF65-F5344CB8AC3E}">
        <p14:creationId xmlns:p14="http://schemas.microsoft.com/office/powerpoint/2010/main" val="20544197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87B6936-1045-495E-B921-D395B14B056E}" type="datetimeFigureOut">
              <a:rPr lang="en-GB" smtClean="0"/>
              <a:t>11/05/22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F6B5C7-59F9-4A20-A96B-88ED4626EDA9}" type="slidenum">
              <a:rPr lang="en-GB" smtClean="0"/>
              <a:t>‹#›</a:t>
            </a:fld>
            <a:endParaRPr lang="en-GB"/>
          </a:p>
        </p:txBody>
      </p:sp>
    </p:spTree>
    <p:extLst>
      <p:ext uri="{BB962C8B-B14F-4D97-AF65-F5344CB8AC3E}">
        <p14:creationId xmlns:p14="http://schemas.microsoft.com/office/powerpoint/2010/main" val="18406531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87B6936-1045-495E-B921-D395B14B056E}" type="datetimeFigureOut">
              <a:rPr lang="en-GB" smtClean="0"/>
              <a:t>11/05/22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F6B5C7-59F9-4A20-A96B-88ED4626EDA9}" type="slidenum">
              <a:rPr lang="en-GB" smtClean="0"/>
              <a:t>‹#›</a:t>
            </a:fld>
            <a:endParaRPr lang="en-GB"/>
          </a:p>
        </p:txBody>
      </p:sp>
    </p:spTree>
    <p:extLst>
      <p:ext uri="{BB962C8B-B14F-4D97-AF65-F5344CB8AC3E}">
        <p14:creationId xmlns:p14="http://schemas.microsoft.com/office/powerpoint/2010/main" val="20699431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87B6936-1045-495E-B921-D395B14B056E}" type="datetimeFigureOut">
              <a:rPr lang="en-GB" smtClean="0"/>
              <a:t>11/05/22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F6B5C7-59F9-4A20-A96B-88ED4626EDA9}" type="slidenum">
              <a:rPr lang="en-GB" smtClean="0"/>
              <a:t>‹#›</a:t>
            </a:fld>
            <a:endParaRPr lang="en-GB"/>
          </a:p>
        </p:txBody>
      </p:sp>
    </p:spTree>
    <p:extLst>
      <p:ext uri="{BB962C8B-B14F-4D97-AF65-F5344CB8AC3E}">
        <p14:creationId xmlns:p14="http://schemas.microsoft.com/office/powerpoint/2010/main" val="1123923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smtClean="0"/>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87B6936-1045-495E-B921-D395B14B056E}" type="datetimeFigureOut">
              <a:rPr lang="en-GB" smtClean="0"/>
              <a:t>11/05/22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F6B5C7-59F9-4A20-A96B-88ED4626EDA9}" type="slidenum">
              <a:rPr lang="en-GB" smtClean="0"/>
              <a:t>‹#›</a:t>
            </a:fld>
            <a:endParaRPr lang="en-GB"/>
          </a:p>
        </p:txBody>
      </p:sp>
    </p:spTree>
    <p:extLst>
      <p:ext uri="{BB962C8B-B14F-4D97-AF65-F5344CB8AC3E}">
        <p14:creationId xmlns:p14="http://schemas.microsoft.com/office/powerpoint/2010/main" val="26876146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87B6936-1045-495E-B921-D395B14B056E}" type="datetimeFigureOut">
              <a:rPr lang="en-GB" smtClean="0"/>
              <a:t>11/05/22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8F6B5C7-59F9-4A20-A96B-88ED4626EDA9}" type="slidenum">
              <a:rPr lang="en-GB" smtClean="0"/>
              <a:t>‹#›</a:t>
            </a:fld>
            <a:endParaRPr lang="en-GB"/>
          </a:p>
        </p:txBody>
      </p:sp>
    </p:spTree>
    <p:extLst>
      <p:ext uri="{BB962C8B-B14F-4D97-AF65-F5344CB8AC3E}">
        <p14:creationId xmlns:p14="http://schemas.microsoft.com/office/powerpoint/2010/main" val="7797789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87B6936-1045-495E-B921-D395B14B056E}" type="datetimeFigureOut">
              <a:rPr lang="en-GB" smtClean="0"/>
              <a:t>11/05/22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8F6B5C7-59F9-4A20-A96B-88ED4626EDA9}" type="slidenum">
              <a:rPr lang="en-GB" smtClean="0"/>
              <a:t>‹#›</a:t>
            </a:fld>
            <a:endParaRPr lang="en-GB"/>
          </a:p>
        </p:txBody>
      </p:sp>
    </p:spTree>
    <p:extLst>
      <p:ext uri="{BB962C8B-B14F-4D97-AF65-F5344CB8AC3E}">
        <p14:creationId xmlns:p14="http://schemas.microsoft.com/office/powerpoint/2010/main" val="6301894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87B6936-1045-495E-B921-D395B14B056E}" type="datetimeFigureOut">
              <a:rPr lang="en-GB" smtClean="0"/>
              <a:t>11/05/22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8F6B5C7-59F9-4A20-A96B-88ED4626EDA9}" type="slidenum">
              <a:rPr lang="en-GB" smtClean="0"/>
              <a:t>‹#›</a:t>
            </a:fld>
            <a:endParaRPr lang="en-GB"/>
          </a:p>
        </p:txBody>
      </p:sp>
    </p:spTree>
    <p:extLst>
      <p:ext uri="{BB962C8B-B14F-4D97-AF65-F5344CB8AC3E}">
        <p14:creationId xmlns:p14="http://schemas.microsoft.com/office/powerpoint/2010/main" val="24153400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7B6936-1045-495E-B921-D395B14B056E}" type="datetimeFigureOut">
              <a:rPr lang="en-GB" smtClean="0"/>
              <a:t>11/05/22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8F6B5C7-59F9-4A20-A96B-88ED4626EDA9}" type="slidenum">
              <a:rPr lang="en-GB" smtClean="0"/>
              <a:t>‹#›</a:t>
            </a:fld>
            <a:endParaRPr lang="en-GB"/>
          </a:p>
        </p:txBody>
      </p:sp>
    </p:spTree>
    <p:extLst>
      <p:ext uri="{BB962C8B-B14F-4D97-AF65-F5344CB8AC3E}">
        <p14:creationId xmlns:p14="http://schemas.microsoft.com/office/powerpoint/2010/main" val="4184855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smtClean="0"/>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087B6936-1045-495E-B921-D395B14B056E}" type="datetimeFigureOut">
              <a:rPr lang="en-GB" smtClean="0"/>
              <a:t>11/05/22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8F6B5C7-59F9-4A20-A96B-88ED4626EDA9}" type="slidenum">
              <a:rPr lang="en-GB" smtClean="0"/>
              <a:t>‹#›</a:t>
            </a:fld>
            <a:endParaRPr lang="en-GB"/>
          </a:p>
        </p:txBody>
      </p:sp>
    </p:spTree>
    <p:extLst>
      <p:ext uri="{BB962C8B-B14F-4D97-AF65-F5344CB8AC3E}">
        <p14:creationId xmlns:p14="http://schemas.microsoft.com/office/powerpoint/2010/main" val="37965091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087B6936-1045-495E-B921-D395B14B056E}" type="datetimeFigureOut">
              <a:rPr lang="en-GB" smtClean="0"/>
              <a:t>11/05/22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8F6B5C7-59F9-4A20-A96B-88ED4626EDA9}" type="slidenum">
              <a:rPr lang="en-GB" smtClean="0"/>
              <a:t>‹#›</a:t>
            </a:fld>
            <a:endParaRPr lang="en-GB"/>
          </a:p>
        </p:txBody>
      </p:sp>
    </p:spTree>
    <p:extLst>
      <p:ext uri="{BB962C8B-B14F-4D97-AF65-F5344CB8AC3E}">
        <p14:creationId xmlns:p14="http://schemas.microsoft.com/office/powerpoint/2010/main" val="42750984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087B6936-1045-495E-B921-D395B14B056E}" type="datetimeFigureOut">
              <a:rPr lang="en-GB" smtClean="0"/>
              <a:t>11/05/22</a:t>
            </a:fld>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D8F6B5C7-59F9-4A20-A96B-88ED4626EDA9}" type="slidenum">
              <a:rPr lang="en-GB" smtClean="0"/>
              <a:t>‹#›</a:t>
            </a:fld>
            <a:endParaRPr lang="en-GB"/>
          </a:p>
        </p:txBody>
      </p:sp>
    </p:spTree>
    <p:extLst>
      <p:ext uri="{BB962C8B-B14F-4D97-AF65-F5344CB8AC3E}">
        <p14:creationId xmlns:p14="http://schemas.microsoft.com/office/powerpoint/2010/main" val="16693365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stfrancis.org.uk/about-us/governance/ourhospicevalues"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ubtitle 5"/>
          <p:cNvSpPr>
            <a:spLocks noGrp="1"/>
          </p:cNvSpPr>
          <p:nvPr>
            <p:ph type="subTitle" idx="1"/>
          </p:nvPr>
        </p:nvSpPr>
        <p:spPr>
          <a:xfrm>
            <a:off x="314424" y="2591517"/>
            <a:ext cx="6108057" cy="6078835"/>
          </a:xfrm>
          <a:solidFill>
            <a:schemeClr val="bg1"/>
          </a:solidFill>
        </p:spPr>
        <p:txBody>
          <a:bodyPr>
            <a:noAutofit/>
          </a:bodyPr>
          <a:lstStyle/>
          <a:p>
            <a:pPr marL="171450" indent="-171450" algn="l">
              <a:buFont typeface="Arial" panose="020B0604020202020204" pitchFamily="34" charset="0"/>
              <a:buChar char="•"/>
            </a:pPr>
            <a:endParaRPr lang="en-GB" sz="1400" dirty="0" smtClean="0"/>
          </a:p>
          <a:p>
            <a:pPr marL="171450" indent="-171450" algn="l">
              <a:buFont typeface="Arial" panose="020B0604020202020204" pitchFamily="34" charset="0"/>
              <a:buChar char="•"/>
            </a:pPr>
            <a:r>
              <a:rPr lang="en-GB" sz="1600" dirty="0" smtClean="0"/>
              <a:t>Support manager to actively drive sales to maximise shop profitability and achieve annual budget</a:t>
            </a:r>
          </a:p>
          <a:p>
            <a:pPr marL="171450" indent="-171450" algn="l">
              <a:buFont typeface="Arial" panose="020B0604020202020204" pitchFamily="34" charset="0"/>
              <a:buChar char="•"/>
            </a:pPr>
            <a:r>
              <a:rPr lang="en-GB" sz="1600" dirty="0" smtClean="0"/>
              <a:t>Assist </a:t>
            </a:r>
            <a:r>
              <a:rPr lang="en-GB" sz="1600" dirty="0" smtClean="0"/>
              <a:t>manager to support volunteers </a:t>
            </a:r>
          </a:p>
          <a:p>
            <a:pPr marL="171450" indent="-171450" algn="l">
              <a:buFont typeface="Arial" panose="020B0604020202020204" pitchFamily="34" charset="0"/>
              <a:buChar char="•"/>
            </a:pPr>
            <a:r>
              <a:rPr lang="en-US" sz="1600" dirty="0" smtClean="0"/>
              <a:t>Deliver </a:t>
            </a:r>
            <a:r>
              <a:rPr lang="en-US" sz="1600" dirty="0"/>
              <a:t>excellence in customer service at all times and actively respond and listen to customers and volunteers to demonstrate time and </a:t>
            </a:r>
            <a:r>
              <a:rPr lang="en-US" sz="1600" dirty="0" smtClean="0"/>
              <a:t>care</a:t>
            </a:r>
          </a:p>
          <a:p>
            <a:pPr marL="171450" indent="-171450" algn="l">
              <a:buFont typeface="Arial" panose="020B0604020202020204" pitchFamily="34" charset="0"/>
              <a:buChar char="•"/>
            </a:pPr>
            <a:r>
              <a:rPr lang="en-US" sz="1600" dirty="0" smtClean="0"/>
              <a:t>Champion sustainability wherever possible across the shop operation</a:t>
            </a:r>
            <a:endParaRPr lang="en-US" sz="1600" dirty="0"/>
          </a:p>
          <a:p>
            <a:pPr marL="171450" indent="-171450" algn="l">
              <a:buFont typeface="Arial" panose="020B0604020202020204" pitchFamily="34" charset="0"/>
              <a:buChar char="•"/>
            </a:pPr>
            <a:r>
              <a:rPr lang="en-US" sz="1600" dirty="0" smtClean="0"/>
              <a:t>Support manager to </a:t>
            </a:r>
            <a:r>
              <a:rPr lang="en-US" sz="1600" dirty="0"/>
              <a:t>maintain a high standard of presentation of merchandise </a:t>
            </a:r>
            <a:endParaRPr lang="en-GB" sz="1600" dirty="0" smtClean="0"/>
          </a:p>
          <a:p>
            <a:pPr marL="171450" indent="-171450" algn="l">
              <a:buFont typeface="Arial" panose="020B0604020202020204" pitchFamily="34" charset="0"/>
              <a:buChar char="•"/>
            </a:pPr>
            <a:r>
              <a:rPr lang="en-GB" sz="1600" dirty="0" smtClean="0"/>
              <a:t>Support manager to oversee </a:t>
            </a:r>
            <a:r>
              <a:rPr lang="en-GB" sz="1600" dirty="0"/>
              <a:t>all operational matters relating to successful running of </a:t>
            </a:r>
            <a:r>
              <a:rPr lang="en-GB" sz="1600" dirty="0" smtClean="0"/>
              <a:t>shop</a:t>
            </a:r>
          </a:p>
          <a:p>
            <a:pPr marL="171450" indent="-171450" algn="l">
              <a:buFont typeface="Arial" panose="020B0604020202020204" pitchFamily="34" charset="0"/>
              <a:buChar char="•"/>
            </a:pPr>
            <a:r>
              <a:rPr lang="en-US" sz="1600" dirty="0" smtClean="0"/>
              <a:t>Support manager to manage </a:t>
            </a:r>
            <a:r>
              <a:rPr lang="en-US" sz="1600" dirty="0"/>
              <a:t>and operate agreed stock rotation system </a:t>
            </a:r>
            <a:endParaRPr lang="en-GB" sz="1600" dirty="0"/>
          </a:p>
          <a:p>
            <a:pPr marL="171450" indent="-171450" algn="l">
              <a:buFont typeface="Arial" panose="020B0604020202020204" pitchFamily="34" charset="0"/>
              <a:buChar char="•"/>
            </a:pPr>
            <a:r>
              <a:rPr lang="en-US" sz="1600" dirty="0" smtClean="0"/>
              <a:t>Follow </a:t>
            </a:r>
            <a:r>
              <a:rPr lang="en-US" sz="1600" dirty="0"/>
              <a:t>agreed till, cashing up and banking procedures </a:t>
            </a:r>
            <a:endParaRPr lang="en-US" sz="1600" dirty="0" smtClean="0"/>
          </a:p>
          <a:p>
            <a:pPr marL="171450" indent="-171450" algn="l">
              <a:buFont typeface="Arial" panose="020B0604020202020204" pitchFamily="34" charset="0"/>
              <a:buChar char="•"/>
            </a:pPr>
            <a:r>
              <a:rPr lang="en-GB" sz="1600" dirty="0" smtClean="0"/>
              <a:t>Support manager in proactive </a:t>
            </a:r>
            <a:r>
              <a:rPr lang="en-GB" sz="1600" dirty="0"/>
              <a:t>use of social media to promote </a:t>
            </a:r>
            <a:r>
              <a:rPr lang="en-GB" sz="1600" dirty="0" smtClean="0"/>
              <a:t>the shop </a:t>
            </a:r>
            <a:r>
              <a:rPr lang="en-GB" sz="1600" dirty="0"/>
              <a:t>and engage with </a:t>
            </a:r>
            <a:r>
              <a:rPr lang="en-GB" sz="1600" dirty="0" smtClean="0"/>
              <a:t>the </a:t>
            </a:r>
            <a:r>
              <a:rPr lang="en-GB" sz="1600" dirty="0"/>
              <a:t>local community </a:t>
            </a:r>
            <a:endParaRPr lang="en-US" sz="1600" dirty="0"/>
          </a:p>
          <a:p>
            <a:pPr marL="171450" indent="-171450" algn="l">
              <a:buFont typeface="Arial" panose="020B0604020202020204" pitchFamily="34" charset="0"/>
              <a:buChar char="•"/>
            </a:pPr>
            <a:r>
              <a:rPr lang="en-US" sz="1600" dirty="0" smtClean="0"/>
              <a:t>Support manager with training of </a:t>
            </a:r>
            <a:r>
              <a:rPr lang="en-US" sz="1600" dirty="0"/>
              <a:t>prospective and existing volunteers </a:t>
            </a:r>
            <a:endParaRPr lang="en-US" sz="1600" dirty="0" smtClean="0"/>
          </a:p>
          <a:p>
            <a:pPr marL="171450" indent="-171450" algn="l">
              <a:buFont typeface="Arial" panose="020B0604020202020204" pitchFamily="34" charset="0"/>
              <a:buChar char="•"/>
            </a:pPr>
            <a:r>
              <a:rPr lang="en-US" sz="1600" dirty="0" smtClean="0"/>
              <a:t>Support </a:t>
            </a:r>
            <a:r>
              <a:rPr lang="en-US" sz="1600" dirty="0" smtClean="0"/>
              <a:t>the Hospice Fundraising and Communications </a:t>
            </a:r>
            <a:r>
              <a:rPr lang="en-US" sz="1600" dirty="0"/>
              <a:t>teams to promote key events in the </a:t>
            </a:r>
            <a:r>
              <a:rPr lang="en-US" sz="1600" dirty="0" smtClean="0"/>
              <a:t>shop and the organisation as a whole</a:t>
            </a:r>
          </a:p>
          <a:p>
            <a:pPr marL="171450" indent="-171450" algn="l">
              <a:buFont typeface="Arial" panose="020B0604020202020204" pitchFamily="34" charset="0"/>
              <a:buChar char="•"/>
            </a:pPr>
            <a:r>
              <a:rPr lang="en-US" sz="1600" dirty="0" smtClean="0"/>
              <a:t>Support manager </a:t>
            </a:r>
            <a:r>
              <a:rPr lang="en-US" sz="1600" dirty="0"/>
              <a:t>in recruitment and induction of new employees and </a:t>
            </a:r>
            <a:r>
              <a:rPr lang="en-US" sz="1600" dirty="0" smtClean="0"/>
              <a:t>volunteers</a:t>
            </a:r>
            <a:endParaRPr lang="en-GB" sz="1600" dirty="0"/>
          </a:p>
          <a:p>
            <a:pPr marL="171450" indent="-171450" algn="l">
              <a:buFont typeface="Arial" panose="020B0604020202020204" pitchFamily="34" charset="0"/>
              <a:buChar char="•"/>
            </a:pPr>
            <a:r>
              <a:rPr lang="en-GB" sz="1600" dirty="0" smtClean="0"/>
              <a:t>Act </a:t>
            </a:r>
            <a:r>
              <a:rPr lang="en-GB" sz="1600" dirty="0"/>
              <a:t>as an ambassador for The </a:t>
            </a:r>
            <a:r>
              <a:rPr lang="en-GB" sz="1600" dirty="0" smtClean="0"/>
              <a:t>Hospice and proactively build links within the local community</a:t>
            </a:r>
            <a:r>
              <a:rPr lang="en-GB" sz="1400" dirty="0" smtClean="0"/>
              <a:t>. </a:t>
            </a:r>
            <a:endParaRPr lang="en-GB" sz="1400" dirty="0"/>
          </a:p>
          <a:p>
            <a:pPr lvl="0" algn="l"/>
            <a:endParaRPr lang="en-GB" sz="1200" dirty="0"/>
          </a:p>
          <a:p>
            <a:pPr algn="l"/>
            <a:r>
              <a:rPr lang="en-GB" sz="1200" dirty="0"/>
              <a:t> </a:t>
            </a:r>
          </a:p>
          <a:p>
            <a:pPr algn="l"/>
            <a:r>
              <a:rPr lang="en-GB" sz="1200" dirty="0"/>
              <a:t> </a:t>
            </a:r>
          </a:p>
          <a:p>
            <a:r>
              <a:rPr lang="en-GB" dirty="0"/>
              <a:t> </a:t>
            </a:r>
          </a:p>
        </p:txBody>
      </p:sp>
      <p:sp>
        <p:nvSpPr>
          <p:cNvPr id="7" name="Subtitle 2"/>
          <p:cNvSpPr txBox="1">
            <a:spLocks/>
          </p:cNvSpPr>
          <p:nvPr/>
        </p:nvSpPr>
        <p:spPr>
          <a:xfrm>
            <a:off x="0" y="1451739"/>
            <a:ext cx="4041911" cy="882387"/>
          </a:xfrm>
          <a:prstGeom prst="rect">
            <a:avLst/>
          </a:prstGeom>
          <a:solidFill>
            <a:srgbClr val="92D050"/>
          </a:solidFill>
        </p:spPr>
        <p:txBody>
          <a:bodyPr vert="horz" lIns="91440" tIns="45720" rIns="91440" bIns="45720" rtlCol="0" anchor="ctr">
            <a:normAutofit lnSpcReduction="10000"/>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GB" sz="2000" dirty="0" smtClean="0">
                <a:solidFill>
                  <a:schemeClr val="bg1"/>
                </a:solidFill>
                <a:latin typeface="Mairy Black" panose="02000000000000000000" pitchFamily="2" charset="0"/>
              </a:rPr>
              <a:t>THE REAL NUTS AND BOLTS…</a:t>
            </a:r>
          </a:p>
          <a:p>
            <a:r>
              <a:rPr lang="en-GB" sz="1600" b="1" dirty="0" smtClean="0">
                <a:solidFill>
                  <a:schemeClr val="bg1"/>
                </a:solidFill>
              </a:rPr>
              <a:t>Key Responsibilities &amp; Tasks: </a:t>
            </a:r>
            <a:br>
              <a:rPr lang="en-GB" sz="1600" b="1" dirty="0" smtClean="0">
                <a:solidFill>
                  <a:schemeClr val="bg1"/>
                </a:solidFill>
              </a:rPr>
            </a:br>
            <a:r>
              <a:rPr lang="en-GB" sz="1600" b="1" dirty="0" smtClean="0">
                <a:solidFill>
                  <a:schemeClr val="bg1"/>
                </a:solidFill>
              </a:rPr>
              <a:t>Departmental and Role Specific</a:t>
            </a:r>
            <a:endParaRPr lang="en-GB" sz="1600" b="1" dirty="0">
              <a:solidFill>
                <a:schemeClr val="bg1"/>
              </a:solidFill>
            </a:endParaRPr>
          </a:p>
        </p:txBody>
      </p:sp>
      <p:sp>
        <p:nvSpPr>
          <p:cNvPr id="10" name="Subtitle 5"/>
          <p:cNvSpPr txBox="1">
            <a:spLocks/>
          </p:cNvSpPr>
          <p:nvPr/>
        </p:nvSpPr>
        <p:spPr>
          <a:xfrm>
            <a:off x="482460" y="1752444"/>
            <a:ext cx="3460620" cy="333928"/>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endParaRPr lang="en-GB" sz="1400"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0330" y="183394"/>
            <a:ext cx="3397031" cy="1189880"/>
          </a:xfrm>
          <a:prstGeom prst="rect">
            <a:avLst/>
          </a:prstGeom>
        </p:spPr>
      </p:pic>
      <p:sp>
        <p:nvSpPr>
          <p:cNvPr id="15" name="Title 1"/>
          <p:cNvSpPr txBox="1">
            <a:spLocks/>
          </p:cNvSpPr>
          <p:nvPr/>
        </p:nvSpPr>
        <p:spPr>
          <a:xfrm rot="21422572">
            <a:off x="1559595" y="358711"/>
            <a:ext cx="2798498" cy="839247"/>
          </a:xfrm>
          <a:prstGeom prst="roundRect">
            <a:avLst/>
          </a:prstGeom>
          <a:noFill/>
          <a:ln w="38100" cap="flat" cmpd="sng" algn="ctr">
            <a:noFill/>
            <a:prstDash val="solid"/>
            <a:miter lim="800000"/>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0000"/>
          </a:bodyPr>
          <a:lstStyle>
            <a:lvl1pPr algn="ctr" defTabSz="685800" rtl="0" eaLnBrk="1" latinLnBrk="0" hangingPunct="1">
              <a:lnSpc>
                <a:spcPct val="90000"/>
              </a:lnSpc>
              <a:spcBef>
                <a:spcPct val="0"/>
              </a:spcBef>
              <a:buNone/>
              <a:defRPr sz="45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GB" sz="3600" dirty="0" smtClean="0">
                <a:solidFill>
                  <a:srgbClr val="7030A0"/>
                </a:solidFill>
                <a:latin typeface="Mairy Black" panose="02000000000000000000" pitchFamily="2" charset="0"/>
              </a:rPr>
              <a:t>THE </a:t>
            </a:r>
            <a:r>
              <a:rPr lang="en-GB" sz="3600" dirty="0" smtClean="0">
                <a:solidFill>
                  <a:srgbClr val="92D050"/>
                </a:solidFill>
                <a:latin typeface="Mairy Black" panose="02000000000000000000" pitchFamily="2" charset="0"/>
              </a:rPr>
              <a:t>#FULL </a:t>
            </a:r>
            <a:r>
              <a:rPr lang="en-GB" sz="3600" dirty="0" smtClean="0">
                <a:solidFill>
                  <a:srgbClr val="7030A0"/>
                </a:solidFill>
                <a:latin typeface="Mairy Black" panose="02000000000000000000" pitchFamily="2" charset="0"/>
              </a:rPr>
              <a:t>SPEC</a:t>
            </a:r>
            <a:endParaRPr lang="en-GB" sz="3600" dirty="0">
              <a:solidFill>
                <a:srgbClr val="7030A0"/>
              </a:solidFill>
              <a:latin typeface="Mairy Black" panose="02000000000000000000" pitchFamily="2" charset="0"/>
            </a:endParaRPr>
          </a:p>
        </p:txBody>
      </p:sp>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8610" y="189139"/>
            <a:ext cx="1445738" cy="804464"/>
          </a:xfrm>
          <a:prstGeom prst="rect">
            <a:avLst/>
          </a:prstGeom>
        </p:spPr>
      </p:pic>
    </p:spTree>
    <p:extLst>
      <p:ext uri="{BB962C8B-B14F-4D97-AF65-F5344CB8AC3E}">
        <p14:creationId xmlns:p14="http://schemas.microsoft.com/office/powerpoint/2010/main" val="1836151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Subtitle 5"/>
          <p:cNvSpPr txBox="1">
            <a:spLocks/>
          </p:cNvSpPr>
          <p:nvPr/>
        </p:nvSpPr>
        <p:spPr>
          <a:xfrm>
            <a:off x="143338" y="5069837"/>
            <a:ext cx="6056116" cy="2418774"/>
          </a:xfrm>
          <a:prstGeom prst="rect">
            <a:avLst/>
          </a:prstGeom>
          <a:solidFill>
            <a:schemeClr val="bg1"/>
          </a:solidFill>
        </p:spPr>
        <p:txBody>
          <a:bodyPr vert="horz" lIns="91440" tIns="45720" rIns="91440" bIns="45720" rtlCol="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endParaRPr lang="en-GB" sz="1200" dirty="0" smtClean="0"/>
          </a:p>
          <a:p>
            <a:pPr marL="285750" indent="-285750" algn="l">
              <a:buFont typeface="Arial" panose="020B0604020202020204" pitchFamily="34" charset="0"/>
              <a:buChar char="•"/>
            </a:pPr>
            <a:r>
              <a:rPr lang="en-GB" sz="1200" dirty="0"/>
              <a:t>Respect and follow </a:t>
            </a:r>
            <a:r>
              <a:rPr lang="en-GB" sz="1200" dirty="0">
                <a:hlinkClick r:id="rId2"/>
              </a:rPr>
              <a:t>the Hospice’s </a:t>
            </a:r>
            <a:r>
              <a:rPr lang="en-GB" sz="1200" dirty="0" smtClean="0">
                <a:hlinkClick r:id="rId2"/>
              </a:rPr>
              <a:t>values</a:t>
            </a:r>
            <a:r>
              <a:rPr lang="en-GB" sz="1200" dirty="0" smtClean="0"/>
              <a:t> and policies.</a:t>
            </a:r>
            <a:endParaRPr lang="en-GB" sz="1200" dirty="0"/>
          </a:p>
          <a:p>
            <a:pPr marL="285750" indent="-285750" algn="l">
              <a:buFont typeface="Arial" panose="020B0604020202020204" pitchFamily="34" charset="0"/>
              <a:buChar char="•"/>
            </a:pPr>
            <a:r>
              <a:rPr lang="en-GB" sz="1200" dirty="0"/>
              <a:t>Your internal &amp; external contacts will include all </a:t>
            </a:r>
            <a:r>
              <a:rPr lang="en-GB" sz="1200" dirty="0" smtClean="0"/>
              <a:t>employees</a:t>
            </a:r>
            <a:r>
              <a:rPr lang="en-GB" sz="1200" dirty="0"/>
              <a:t>, </a:t>
            </a:r>
            <a:r>
              <a:rPr lang="en-GB" sz="1200" dirty="0" smtClean="0"/>
              <a:t>volunteers</a:t>
            </a:r>
            <a:r>
              <a:rPr lang="en-GB" sz="1200" dirty="0"/>
              <a:t>, </a:t>
            </a:r>
            <a:r>
              <a:rPr lang="en-GB" sz="1200" dirty="0" smtClean="0"/>
              <a:t>trustees </a:t>
            </a:r>
            <a:r>
              <a:rPr lang="en-GB" sz="1200" dirty="0"/>
              <a:t>and </a:t>
            </a:r>
            <a:r>
              <a:rPr lang="en-GB" sz="1200" dirty="0" smtClean="0"/>
              <a:t>patrons</a:t>
            </a:r>
            <a:r>
              <a:rPr lang="en-GB" sz="1200" dirty="0"/>
              <a:t>, plus members of the general public and external organisations/suppliers. </a:t>
            </a:r>
          </a:p>
          <a:p>
            <a:pPr marL="285750" indent="-285750" algn="l">
              <a:buFont typeface="Arial" panose="020B0604020202020204" pitchFamily="34" charset="0"/>
              <a:buChar char="•"/>
            </a:pPr>
            <a:r>
              <a:rPr lang="en-GB" sz="1200" dirty="0"/>
              <a:t>The post-holder </a:t>
            </a:r>
            <a:r>
              <a:rPr lang="en-GB" sz="1200" dirty="0" smtClean="0"/>
              <a:t>may </a:t>
            </a:r>
            <a:r>
              <a:rPr lang="en-GB" sz="1200" dirty="0"/>
              <a:t>come into contact with emotional circumstances, through speaking to staff, volunteers and patients and or information. The post holder will frequently be required to change from one activity to another to meet the changing needs of the service</a:t>
            </a:r>
          </a:p>
          <a:p>
            <a:pPr marL="285750" indent="-285750" algn="l">
              <a:buFont typeface="Arial" panose="020B0604020202020204" pitchFamily="34" charset="0"/>
              <a:buChar char="•"/>
            </a:pPr>
            <a:r>
              <a:rPr lang="en-GB" sz="1200" dirty="0"/>
              <a:t>You will be expected to comply with Health and Safety, Fire and Infection Control regulations and Hospice policies. You will need to complete all mandatory training.</a:t>
            </a:r>
          </a:p>
          <a:p>
            <a:pPr marL="285750" indent="-285750" algn="l">
              <a:buFont typeface="Arial" panose="020B0604020202020204" pitchFamily="34" charset="0"/>
              <a:buChar char="•"/>
            </a:pPr>
            <a:r>
              <a:rPr lang="en-GB" sz="1200" dirty="0"/>
              <a:t>Safeguarding: Act in a manner at all times to safeguard the interests of individual patients/clients and their families and justify public trust and confidence in the Hospice of St Francis</a:t>
            </a:r>
          </a:p>
          <a:p>
            <a:pPr algn="l"/>
            <a:endParaRPr lang="en-GB" sz="1100" dirty="0" smtClean="0"/>
          </a:p>
          <a:p>
            <a:pPr marL="285750" indent="-285750" algn="l">
              <a:buFont typeface="Arial" panose="020B0604020202020204" pitchFamily="34" charset="0"/>
              <a:buChar char="•"/>
            </a:pPr>
            <a:endParaRPr lang="en-GB" sz="1100" dirty="0"/>
          </a:p>
        </p:txBody>
      </p:sp>
      <p:sp>
        <p:nvSpPr>
          <p:cNvPr id="6" name="Subtitle 5"/>
          <p:cNvSpPr>
            <a:spLocks noGrp="1"/>
          </p:cNvSpPr>
          <p:nvPr>
            <p:ph type="subTitle" idx="1"/>
          </p:nvPr>
        </p:nvSpPr>
        <p:spPr>
          <a:xfrm>
            <a:off x="143338" y="1426173"/>
            <a:ext cx="6056116" cy="2965353"/>
          </a:xfrm>
          <a:solidFill>
            <a:schemeClr val="bg1"/>
          </a:solidFill>
        </p:spPr>
        <p:txBody>
          <a:bodyPr>
            <a:noAutofit/>
          </a:bodyPr>
          <a:lstStyle/>
          <a:p>
            <a:pPr algn="l"/>
            <a:r>
              <a:rPr lang="en-GB" sz="1200" b="1" dirty="0" smtClean="0"/>
              <a:t>Qualifications</a:t>
            </a:r>
            <a:r>
              <a:rPr lang="en-GB" sz="1200" b="1" dirty="0"/>
              <a:t>, Skills, Experience and </a:t>
            </a:r>
            <a:r>
              <a:rPr lang="en-GB" sz="1200" b="1" dirty="0" smtClean="0"/>
              <a:t>Knowledge - </a:t>
            </a:r>
            <a:r>
              <a:rPr lang="en-GB" sz="1200" b="1" dirty="0"/>
              <a:t> </a:t>
            </a:r>
            <a:r>
              <a:rPr lang="en-GB" sz="1200" b="1" dirty="0" smtClean="0"/>
              <a:t>A passion for retail and  a ‘people person’</a:t>
            </a:r>
          </a:p>
          <a:p>
            <a:pPr marL="171450" indent="-171450" algn="l">
              <a:buFont typeface="Arial" panose="020B0604020202020204" pitchFamily="34" charset="0"/>
              <a:buChar char="•"/>
            </a:pPr>
            <a:r>
              <a:rPr lang="en-GB" sz="1100" dirty="0"/>
              <a:t>Good general standard of </a:t>
            </a:r>
            <a:r>
              <a:rPr lang="en-GB" sz="1100" dirty="0" smtClean="0"/>
              <a:t>education</a:t>
            </a:r>
          </a:p>
          <a:p>
            <a:pPr marL="171450" indent="-171450" algn="l">
              <a:buFont typeface="Arial" panose="020B0604020202020204" pitchFamily="34" charset="0"/>
              <a:buChar char="•"/>
            </a:pPr>
            <a:r>
              <a:rPr lang="en-GB" sz="1100" dirty="0"/>
              <a:t>Have previous </a:t>
            </a:r>
            <a:r>
              <a:rPr lang="en-GB" sz="1100" dirty="0" smtClean="0"/>
              <a:t>retail </a:t>
            </a:r>
            <a:r>
              <a:rPr lang="en-GB" sz="1100" dirty="0" smtClean="0"/>
              <a:t>experience</a:t>
            </a:r>
            <a:endParaRPr lang="en-GB" sz="1100" dirty="0"/>
          </a:p>
          <a:p>
            <a:pPr marL="171450" indent="-171450" algn="l">
              <a:buFont typeface="Arial" panose="020B0604020202020204" pitchFamily="34" charset="0"/>
              <a:buChar char="•"/>
            </a:pPr>
            <a:r>
              <a:rPr lang="en-GB" sz="1100" dirty="0" smtClean="0"/>
              <a:t>Strong </a:t>
            </a:r>
            <a:r>
              <a:rPr lang="en-GB" sz="1100" dirty="0"/>
              <a:t>communication and interpersonal skills – empathetic and patient</a:t>
            </a:r>
          </a:p>
          <a:p>
            <a:pPr marL="171450" indent="-171450" algn="l">
              <a:buFont typeface="Arial" panose="020B0604020202020204" pitchFamily="34" charset="0"/>
              <a:buChar char="•"/>
            </a:pPr>
            <a:r>
              <a:rPr lang="en-GB" sz="1100" dirty="0" smtClean="0"/>
              <a:t>Strong </a:t>
            </a:r>
            <a:r>
              <a:rPr lang="en-GB" sz="1100" dirty="0"/>
              <a:t>operational  and organisational </a:t>
            </a:r>
            <a:r>
              <a:rPr lang="en-GB" sz="1100" dirty="0" smtClean="0"/>
              <a:t>skills</a:t>
            </a:r>
          </a:p>
          <a:p>
            <a:pPr marL="171450" indent="-171450" algn="l">
              <a:buFont typeface="Arial" panose="020B0604020202020204" pitchFamily="34" charset="0"/>
              <a:buChar char="•"/>
            </a:pPr>
            <a:r>
              <a:rPr lang="en-GB" sz="1100" dirty="0"/>
              <a:t>Good numeracy - confident working with figures and reports</a:t>
            </a:r>
          </a:p>
          <a:p>
            <a:pPr marL="171450" indent="-171450" algn="l">
              <a:buFont typeface="Arial" panose="020B0604020202020204" pitchFamily="34" charset="0"/>
              <a:buChar char="•"/>
            </a:pPr>
            <a:r>
              <a:rPr lang="en-GB" sz="1100" dirty="0"/>
              <a:t>Confident IT </a:t>
            </a:r>
            <a:r>
              <a:rPr lang="en-GB" sz="1100" dirty="0" smtClean="0"/>
              <a:t>user</a:t>
            </a:r>
            <a:endParaRPr lang="en-GB" sz="1100" dirty="0"/>
          </a:p>
          <a:p>
            <a:pPr marL="171450" indent="-171450" algn="l">
              <a:buFont typeface="Arial" panose="020B0604020202020204" pitchFamily="34" charset="0"/>
              <a:buChar char="•"/>
            </a:pPr>
            <a:r>
              <a:rPr lang="en-GB" sz="1100" dirty="0"/>
              <a:t>Ability to </a:t>
            </a:r>
            <a:r>
              <a:rPr lang="en-GB" sz="1100" dirty="0" smtClean="0"/>
              <a:t>work </a:t>
            </a:r>
            <a:r>
              <a:rPr lang="en-GB" sz="1100" dirty="0"/>
              <a:t>under pressure and multi task in a busy and fast moving environment</a:t>
            </a:r>
          </a:p>
          <a:p>
            <a:pPr marL="171450" indent="-171450" algn="l">
              <a:buFont typeface="Arial" panose="020B0604020202020204" pitchFamily="34" charset="0"/>
              <a:buChar char="•"/>
            </a:pPr>
            <a:r>
              <a:rPr lang="en-GB" sz="1100" dirty="0" smtClean="0"/>
              <a:t>Physical </a:t>
            </a:r>
            <a:r>
              <a:rPr lang="en-GB" sz="1100" dirty="0"/>
              <a:t>strength and pace to cope with regular manual lifting and </a:t>
            </a:r>
            <a:r>
              <a:rPr lang="en-GB" sz="1100" dirty="0" smtClean="0"/>
              <a:t>handling</a:t>
            </a:r>
          </a:p>
          <a:p>
            <a:pPr marL="171450" indent="-171450" algn="l">
              <a:buFont typeface="Arial" panose="020B0604020202020204" pitchFamily="34" charset="0"/>
              <a:buChar char="•"/>
            </a:pPr>
            <a:r>
              <a:rPr lang="en-GB" sz="1100" dirty="0"/>
              <a:t>Flexibility</a:t>
            </a:r>
          </a:p>
          <a:p>
            <a:pPr marL="171450" indent="-171450" algn="l">
              <a:buFont typeface="Arial" panose="020B0604020202020204" pitchFamily="34" charset="0"/>
              <a:buChar char="•"/>
            </a:pPr>
            <a:r>
              <a:rPr lang="en-GB" sz="1100" dirty="0" smtClean="0"/>
              <a:t>Driver </a:t>
            </a:r>
            <a:r>
              <a:rPr lang="en-GB" sz="1100" dirty="0"/>
              <a:t>with own transport</a:t>
            </a:r>
          </a:p>
          <a:p>
            <a:pPr marL="171450" indent="-171450" algn="l">
              <a:buFont typeface="Arial" panose="020B0604020202020204" pitchFamily="34" charset="0"/>
              <a:buChar char="•"/>
            </a:pPr>
            <a:endParaRPr lang="en-GB" sz="1100" dirty="0" smtClean="0"/>
          </a:p>
          <a:p>
            <a:pPr algn="l"/>
            <a:endParaRPr lang="en-GB" sz="1100" dirty="0"/>
          </a:p>
          <a:p>
            <a:pPr marL="171450" indent="-171450" algn="l">
              <a:buFont typeface="Arial" panose="020B0604020202020204" pitchFamily="34" charset="0"/>
              <a:buChar char="•"/>
            </a:pPr>
            <a:endParaRPr lang="en-GB" sz="1100" i="1" dirty="0"/>
          </a:p>
          <a:p>
            <a:pPr marL="171450" indent="-171450" algn="l">
              <a:buFont typeface="Arial" panose="020B0604020202020204" pitchFamily="34" charset="0"/>
              <a:buChar char="•"/>
            </a:pPr>
            <a:endParaRPr lang="en-GB" sz="1100" dirty="0"/>
          </a:p>
          <a:p>
            <a:pPr marL="171450" indent="-171450" algn="l">
              <a:buFont typeface="Arial" panose="020B0604020202020204" pitchFamily="34" charset="0"/>
              <a:buChar char="•"/>
            </a:pPr>
            <a:endParaRPr lang="en-GB" sz="1100" dirty="0"/>
          </a:p>
          <a:p>
            <a:pPr lvl="0"/>
            <a:endParaRPr lang="en-GB" dirty="0"/>
          </a:p>
          <a:p>
            <a:pPr marL="285750" indent="-285750" algn="l">
              <a:buFont typeface="Arial" panose="020B0604020202020204" pitchFamily="34" charset="0"/>
              <a:buChar char="•"/>
            </a:pPr>
            <a:endParaRPr lang="en-GB" sz="1100" dirty="0"/>
          </a:p>
          <a:p>
            <a:pPr marL="285750" indent="-285750" algn="l">
              <a:buFont typeface="Arial" panose="020B0604020202020204" pitchFamily="34" charset="0"/>
              <a:buChar char="•"/>
            </a:pPr>
            <a:endParaRPr lang="en-GB" sz="1100" dirty="0"/>
          </a:p>
          <a:p>
            <a:pPr algn="l"/>
            <a:endParaRPr lang="en-GB" sz="1100" dirty="0"/>
          </a:p>
          <a:p>
            <a:pPr marL="285750" indent="-285750" algn="l">
              <a:buFont typeface="Arial" panose="020B0604020202020204" pitchFamily="34" charset="0"/>
              <a:buChar char="•"/>
            </a:pPr>
            <a:endParaRPr lang="en-GB" sz="1100" dirty="0"/>
          </a:p>
        </p:txBody>
      </p:sp>
      <p:sp>
        <p:nvSpPr>
          <p:cNvPr id="7" name="Subtitle 2"/>
          <p:cNvSpPr txBox="1">
            <a:spLocks/>
          </p:cNvSpPr>
          <p:nvPr/>
        </p:nvSpPr>
        <p:spPr>
          <a:xfrm>
            <a:off x="-6613" y="306676"/>
            <a:ext cx="4819245" cy="736342"/>
          </a:xfrm>
          <a:prstGeom prst="rect">
            <a:avLst/>
          </a:prstGeom>
          <a:solidFill>
            <a:srgbClr val="92D050"/>
          </a:solidFill>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GB" dirty="0" smtClean="0">
                <a:solidFill>
                  <a:schemeClr val="bg1"/>
                </a:solidFill>
                <a:latin typeface="Mairy Black" panose="02000000000000000000" pitchFamily="2" charset="0"/>
              </a:rPr>
              <a:t>IT’S ALL ABOUT YOU!  (WELL THIS BIT IS)</a:t>
            </a:r>
          </a:p>
          <a:p>
            <a:r>
              <a:rPr lang="en-GB" sz="1400" b="1" dirty="0" smtClean="0">
                <a:solidFill>
                  <a:schemeClr val="bg1"/>
                </a:solidFill>
              </a:rPr>
              <a:t>We appreciate you might not tick every box…</a:t>
            </a:r>
            <a:endParaRPr lang="en-GB" sz="1400" b="1" dirty="0">
              <a:solidFill>
                <a:schemeClr val="bg1"/>
              </a:solidFill>
            </a:endParaRPr>
          </a:p>
        </p:txBody>
      </p:sp>
      <p:sp>
        <p:nvSpPr>
          <p:cNvPr id="9" name="Subtitle 2"/>
          <p:cNvSpPr txBox="1">
            <a:spLocks/>
          </p:cNvSpPr>
          <p:nvPr/>
        </p:nvSpPr>
        <p:spPr>
          <a:xfrm>
            <a:off x="-6613" y="4355836"/>
            <a:ext cx="5035824" cy="496777"/>
          </a:xfrm>
          <a:prstGeom prst="rect">
            <a:avLst/>
          </a:prstGeom>
          <a:solidFill>
            <a:srgbClr val="92D050"/>
          </a:solidFill>
        </p:spPr>
        <p:txBody>
          <a:bodyPr vert="horz" lIns="91440" tIns="45720" rIns="91440" bIns="45720" rtlCol="0" anchor="ctr">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GB" dirty="0" smtClean="0">
                <a:solidFill>
                  <a:schemeClr val="bg1"/>
                </a:solidFill>
                <a:latin typeface="Mairy Black" panose="02000000000000000000" pitchFamily="2" charset="0"/>
              </a:rPr>
              <a:t>VALUES, COMMUNICATION &amp; WORKING ENVIRONMENT</a:t>
            </a:r>
          </a:p>
        </p:txBody>
      </p:sp>
      <p:sp>
        <p:nvSpPr>
          <p:cNvPr id="12" name="Subtitle 5"/>
          <p:cNvSpPr txBox="1">
            <a:spLocks/>
          </p:cNvSpPr>
          <p:nvPr/>
        </p:nvSpPr>
        <p:spPr>
          <a:xfrm>
            <a:off x="335689" y="8628009"/>
            <a:ext cx="5995071" cy="1222920"/>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GB" sz="1100" dirty="0"/>
              <a:t>This list of tasks and responsibilities is not exhaustive and the job holder may be required to undertake other relevant and </a:t>
            </a:r>
            <a:r>
              <a:rPr lang="en-GB" sz="1100" dirty="0" smtClean="0"/>
              <a:t>appropriate duties </a:t>
            </a:r>
            <a:r>
              <a:rPr lang="en-GB" sz="1100" dirty="0"/>
              <a:t>as required by the Manager. This d</a:t>
            </a:r>
            <a:r>
              <a:rPr lang="en-GB" sz="1100" dirty="0" smtClean="0"/>
              <a:t>escription and specification can </a:t>
            </a:r>
            <a:r>
              <a:rPr lang="en-GB" sz="1100" dirty="0"/>
              <a:t>be amended by agreement with the Post Holder and Manager</a:t>
            </a:r>
            <a:endParaRPr lang="en-GB" sz="1050" dirty="0"/>
          </a:p>
        </p:txBody>
      </p:sp>
      <p:pic>
        <p:nvPicPr>
          <p:cNvPr id="3" name="Picture 2"/>
          <p:cNvPicPr>
            <a:picLocks noChangeAspect="1"/>
          </p:cNvPicPr>
          <p:nvPr/>
        </p:nvPicPr>
        <p:blipFill>
          <a:blip r:embed="rId3"/>
          <a:stretch>
            <a:fillRect/>
          </a:stretch>
        </p:blipFill>
        <p:spPr>
          <a:xfrm>
            <a:off x="5072970" y="272476"/>
            <a:ext cx="1444877" cy="804742"/>
          </a:xfrm>
          <a:prstGeom prst="rect">
            <a:avLst/>
          </a:prstGeom>
        </p:spPr>
      </p:pic>
    </p:spTree>
    <p:extLst>
      <p:ext uri="{BB962C8B-B14F-4D97-AF65-F5344CB8AC3E}">
        <p14:creationId xmlns:p14="http://schemas.microsoft.com/office/powerpoint/2010/main" val="423588898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0759DFC840E6844A4103D79BB076549" ma:contentTypeVersion="15" ma:contentTypeDescription="Create a new document." ma:contentTypeScope="" ma:versionID="788c29703f7872e3f925445dadd2d608">
  <xsd:schema xmlns:xsd="http://www.w3.org/2001/XMLSchema" xmlns:xs="http://www.w3.org/2001/XMLSchema" xmlns:p="http://schemas.microsoft.com/office/2006/metadata/properties" xmlns:ns2="4ccdf162-cfa2-4471-98ae-23c4982deeb2" xmlns:ns3="0bca630c-8a5a-445a-8b93-edb2171e3613" targetNamespace="http://schemas.microsoft.com/office/2006/metadata/properties" ma:root="true" ma:fieldsID="65ad714d2249fce9c6aa71205c5c42eb" ns2:_="" ns3:_="">
    <xsd:import namespace="4ccdf162-cfa2-4471-98ae-23c4982deeb2"/>
    <xsd:import namespace="0bca630c-8a5a-445a-8b93-edb2171e361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ccdf162-cfa2-4471-98ae-23c4982dee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descriptio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972359d-3870-499e-998f-cc007fa89a6d"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bca630c-8a5a-445a-8b93-edb2171e361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cadb940f-92a0-4170-a7d3-c50438715ee8}" ma:internalName="TaxCatchAll" ma:showField="CatchAllData" ma:web="0bca630c-8a5a-445a-8b93-edb2171e3613">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0bca630c-8a5a-445a-8b93-edb2171e3613" xsi:nil="true"/>
    <lcf76f155ced4ddcb4097134ff3c332f xmlns="4ccdf162-cfa2-4471-98ae-23c4982deeb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FFF456C-2704-4657-9B76-A42FF86A5B1A}"/>
</file>

<file path=customXml/itemProps2.xml><?xml version="1.0" encoding="utf-8"?>
<ds:datastoreItem xmlns:ds="http://schemas.openxmlformats.org/officeDocument/2006/customXml" ds:itemID="{02187F00-99E0-4FF5-8195-60F4BF8AA344}"/>
</file>

<file path=customXml/itemProps3.xml><?xml version="1.0" encoding="utf-8"?>
<ds:datastoreItem xmlns:ds="http://schemas.openxmlformats.org/officeDocument/2006/customXml" ds:itemID="{D8576E9A-7603-495A-823E-DB95F72471B1}"/>
</file>

<file path=docProps/app.xml><?xml version="1.0" encoding="utf-8"?>
<Properties xmlns="http://schemas.openxmlformats.org/officeDocument/2006/extended-properties" xmlns:vt="http://schemas.openxmlformats.org/officeDocument/2006/docPropsVTypes">
  <Template>Office Theme</Template>
  <TotalTime>6367</TotalTime>
  <Words>483</Words>
  <Application>Microsoft Office PowerPoint</Application>
  <PresentationFormat>A4 Paper (210x297 mm)</PresentationFormat>
  <Paragraphs>50</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Calibri Light</vt:lpstr>
      <vt:lpstr>Mairy Black</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MEDIA &amp; MARKETING ASSISTANT</dc:title>
  <dc:creator>Joseph Burrows</dc:creator>
  <cp:lastModifiedBy>Sam Lees</cp:lastModifiedBy>
  <cp:revision>105</cp:revision>
  <dcterms:created xsi:type="dcterms:W3CDTF">2021-10-25T14:04:38Z</dcterms:created>
  <dcterms:modified xsi:type="dcterms:W3CDTF">2022-05-11T13:55:10Z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0x010100A0759DFC840E6844A4103D79BB076549</vt:lpwstr>
  </property>
  <property fmtid="{D5CDD505-2E9C-101B-9397-08002B2CF9AE}" pid="3" name="Order">
    <vt:r8>500200</vt:r8>
  </property>
  <property fmtid="{D5CDD505-2E9C-101B-9397-08002B2CF9AE}" pid="4" name="MediaServiceImageTags">
    <vt:lpwstr/>
  </property>
</Properties>
</file>