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EC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57" d="100"/>
          <a:sy n="57" d="100"/>
        </p:scale>
        <p:origin x="2587"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7B6936-1045-495E-B921-D395B14B056E}" type="datetimeFigureOut">
              <a:rPr lang="en-GB" smtClean="0"/>
              <a:t>12/03/2026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F6B5C7-59F9-4A20-A96B-88ED4626EDA9}" type="slidenum">
              <a:rPr lang="en-GB" smtClean="0"/>
              <a:t>‹#›</a:t>
            </a:fld>
            <a:endParaRPr lang="en-GB"/>
          </a:p>
        </p:txBody>
      </p:sp>
    </p:spTree>
    <p:extLst>
      <p:ext uri="{BB962C8B-B14F-4D97-AF65-F5344CB8AC3E}">
        <p14:creationId xmlns:p14="http://schemas.microsoft.com/office/powerpoint/2010/main" val="2054419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7B6936-1045-495E-B921-D395B14B056E}" type="datetimeFigureOut">
              <a:rPr lang="en-GB" smtClean="0"/>
              <a:t>12/03/2026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F6B5C7-59F9-4A20-A96B-88ED4626EDA9}" type="slidenum">
              <a:rPr lang="en-GB" smtClean="0"/>
              <a:t>‹#›</a:t>
            </a:fld>
            <a:endParaRPr lang="en-GB"/>
          </a:p>
        </p:txBody>
      </p:sp>
    </p:spTree>
    <p:extLst>
      <p:ext uri="{BB962C8B-B14F-4D97-AF65-F5344CB8AC3E}">
        <p14:creationId xmlns:p14="http://schemas.microsoft.com/office/powerpoint/2010/main" val="1840653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7B6936-1045-495E-B921-D395B14B056E}" type="datetimeFigureOut">
              <a:rPr lang="en-GB" smtClean="0"/>
              <a:t>12/03/2026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F6B5C7-59F9-4A20-A96B-88ED4626EDA9}" type="slidenum">
              <a:rPr lang="en-GB" smtClean="0"/>
              <a:t>‹#›</a:t>
            </a:fld>
            <a:endParaRPr lang="en-GB"/>
          </a:p>
        </p:txBody>
      </p:sp>
    </p:spTree>
    <p:extLst>
      <p:ext uri="{BB962C8B-B14F-4D97-AF65-F5344CB8AC3E}">
        <p14:creationId xmlns:p14="http://schemas.microsoft.com/office/powerpoint/2010/main" val="2069943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7B6936-1045-495E-B921-D395B14B056E}" type="datetimeFigureOut">
              <a:rPr lang="en-GB" smtClean="0"/>
              <a:t>12/03/2026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F6B5C7-59F9-4A20-A96B-88ED4626EDA9}" type="slidenum">
              <a:rPr lang="en-GB" smtClean="0"/>
              <a:t>‹#›</a:t>
            </a:fld>
            <a:endParaRPr lang="en-GB"/>
          </a:p>
        </p:txBody>
      </p:sp>
    </p:spTree>
    <p:extLst>
      <p:ext uri="{BB962C8B-B14F-4D97-AF65-F5344CB8AC3E}">
        <p14:creationId xmlns:p14="http://schemas.microsoft.com/office/powerpoint/2010/main" val="112392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87B6936-1045-495E-B921-D395B14B056E}" type="datetimeFigureOut">
              <a:rPr lang="en-GB" smtClean="0"/>
              <a:t>12/03/2026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F6B5C7-59F9-4A20-A96B-88ED4626EDA9}" type="slidenum">
              <a:rPr lang="en-GB" smtClean="0"/>
              <a:t>‹#›</a:t>
            </a:fld>
            <a:endParaRPr lang="en-GB"/>
          </a:p>
        </p:txBody>
      </p:sp>
    </p:spTree>
    <p:extLst>
      <p:ext uri="{BB962C8B-B14F-4D97-AF65-F5344CB8AC3E}">
        <p14:creationId xmlns:p14="http://schemas.microsoft.com/office/powerpoint/2010/main" val="2687614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7B6936-1045-495E-B921-D395B14B056E}" type="datetimeFigureOut">
              <a:rPr lang="en-GB" smtClean="0"/>
              <a:t>12/03/2026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F6B5C7-59F9-4A20-A96B-88ED4626EDA9}" type="slidenum">
              <a:rPr lang="en-GB" smtClean="0"/>
              <a:t>‹#›</a:t>
            </a:fld>
            <a:endParaRPr lang="en-GB"/>
          </a:p>
        </p:txBody>
      </p:sp>
    </p:spTree>
    <p:extLst>
      <p:ext uri="{BB962C8B-B14F-4D97-AF65-F5344CB8AC3E}">
        <p14:creationId xmlns:p14="http://schemas.microsoft.com/office/powerpoint/2010/main" val="779778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7B6936-1045-495E-B921-D395B14B056E}" type="datetimeFigureOut">
              <a:rPr lang="en-GB" smtClean="0"/>
              <a:t>12/03/2026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8F6B5C7-59F9-4A20-A96B-88ED4626EDA9}" type="slidenum">
              <a:rPr lang="en-GB" smtClean="0"/>
              <a:t>‹#›</a:t>
            </a:fld>
            <a:endParaRPr lang="en-GB"/>
          </a:p>
        </p:txBody>
      </p:sp>
    </p:spTree>
    <p:extLst>
      <p:ext uri="{BB962C8B-B14F-4D97-AF65-F5344CB8AC3E}">
        <p14:creationId xmlns:p14="http://schemas.microsoft.com/office/powerpoint/2010/main" val="630189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7B6936-1045-495E-B921-D395B14B056E}" type="datetimeFigureOut">
              <a:rPr lang="en-GB" smtClean="0"/>
              <a:t>12/03/2026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8F6B5C7-59F9-4A20-A96B-88ED4626EDA9}" type="slidenum">
              <a:rPr lang="en-GB" smtClean="0"/>
              <a:t>‹#›</a:t>
            </a:fld>
            <a:endParaRPr lang="en-GB"/>
          </a:p>
        </p:txBody>
      </p:sp>
    </p:spTree>
    <p:extLst>
      <p:ext uri="{BB962C8B-B14F-4D97-AF65-F5344CB8AC3E}">
        <p14:creationId xmlns:p14="http://schemas.microsoft.com/office/powerpoint/2010/main" val="2415340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7B6936-1045-495E-B921-D395B14B056E}" type="datetimeFigureOut">
              <a:rPr lang="en-GB" smtClean="0"/>
              <a:t>12/03/2026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8F6B5C7-59F9-4A20-A96B-88ED4626EDA9}" type="slidenum">
              <a:rPr lang="en-GB" smtClean="0"/>
              <a:t>‹#›</a:t>
            </a:fld>
            <a:endParaRPr lang="en-GB"/>
          </a:p>
        </p:txBody>
      </p:sp>
    </p:spTree>
    <p:extLst>
      <p:ext uri="{BB962C8B-B14F-4D97-AF65-F5344CB8AC3E}">
        <p14:creationId xmlns:p14="http://schemas.microsoft.com/office/powerpoint/2010/main" val="418485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087B6936-1045-495E-B921-D395B14B056E}" type="datetimeFigureOut">
              <a:rPr lang="en-GB" smtClean="0"/>
              <a:t>12/03/2026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F6B5C7-59F9-4A20-A96B-88ED4626EDA9}" type="slidenum">
              <a:rPr lang="en-GB" smtClean="0"/>
              <a:t>‹#›</a:t>
            </a:fld>
            <a:endParaRPr lang="en-GB"/>
          </a:p>
        </p:txBody>
      </p:sp>
    </p:spTree>
    <p:extLst>
      <p:ext uri="{BB962C8B-B14F-4D97-AF65-F5344CB8AC3E}">
        <p14:creationId xmlns:p14="http://schemas.microsoft.com/office/powerpoint/2010/main" val="3796509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087B6936-1045-495E-B921-D395B14B056E}" type="datetimeFigureOut">
              <a:rPr lang="en-GB" smtClean="0"/>
              <a:t>12/03/2026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F6B5C7-59F9-4A20-A96B-88ED4626EDA9}" type="slidenum">
              <a:rPr lang="en-GB" smtClean="0"/>
              <a:t>‹#›</a:t>
            </a:fld>
            <a:endParaRPr lang="en-GB"/>
          </a:p>
        </p:txBody>
      </p:sp>
    </p:spTree>
    <p:extLst>
      <p:ext uri="{BB962C8B-B14F-4D97-AF65-F5344CB8AC3E}">
        <p14:creationId xmlns:p14="http://schemas.microsoft.com/office/powerpoint/2010/main" val="4275098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CECEC"/>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87B6936-1045-495E-B921-D395B14B056E}" type="datetimeFigureOut">
              <a:rPr lang="en-GB" smtClean="0"/>
              <a:t>12/03/2026</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8F6B5C7-59F9-4A20-A96B-88ED4626EDA9}" type="slidenum">
              <a:rPr lang="en-GB" smtClean="0"/>
              <a:t>‹#›</a:t>
            </a:fld>
            <a:endParaRPr lang="en-GB"/>
          </a:p>
        </p:txBody>
      </p:sp>
    </p:spTree>
    <p:extLst>
      <p:ext uri="{BB962C8B-B14F-4D97-AF65-F5344CB8AC3E}">
        <p14:creationId xmlns:p14="http://schemas.microsoft.com/office/powerpoint/2010/main" val="16693365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stfrancis.org.uk/about-us/governance/ourhospicevalues"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reeform 8"/>
          <p:cNvSpPr/>
          <p:nvPr/>
        </p:nvSpPr>
        <p:spPr>
          <a:xfrm>
            <a:off x="2001079" y="4642495"/>
            <a:ext cx="4810841" cy="1338091"/>
          </a:xfrm>
          <a:custGeom>
            <a:avLst/>
            <a:gdLst>
              <a:gd name="connsiteX0" fmla="*/ 0 w 6440557"/>
              <a:gd name="connsiteY0" fmla="*/ 1802296 h 1867204"/>
              <a:gd name="connsiteX1" fmla="*/ 1855305 w 6440557"/>
              <a:gd name="connsiteY1" fmla="*/ 1497496 h 1867204"/>
              <a:gd name="connsiteX2" fmla="*/ 4651513 w 6440557"/>
              <a:gd name="connsiteY2" fmla="*/ 1855305 h 1867204"/>
              <a:gd name="connsiteX3" fmla="*/ 5777948 w 6440557"/>
              <a:gd name="connsiteY3" fmla="*/ 1603513 h 1867204"/>
              <a:gd name="connsiteX4" fmla="*/ 6440557 w 6440557"/>
              <a:gd name="connsiteY4" fmla="*/ 0 h 1867204"/>
              <a:gd name="connsiteX5" fmla="*/ 6440557 w 6440557"/>
              <a:gd name="connsiteY5" fmla="*/ 0 h 1867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40557" h="1867204">
                <a:moveTo>
                  <a:pt x="0" y="1802296"/>
                </a:moveTo>
                <a:cubicBezTo>
                  <a:pt x="540026" y="1645478"/>
                  <a:pt x="1080053" y="1488661"/>
                  <a:pt x="1855305" y="1497496"/>
                </a:cubicBezTo>
                <a:cubicBezTo>
                  <a:pt x="2630557" y="1506331"/>
                  <a:pt x="3997739" y="1837636"/>
                  <a:pt x="4651513" y="1855305"/>
                </a:cubicBezTo>
                <a:cubicBezTo>
                  <a:pt x="5305287" y="1872975"/>
                  <a:pt x="5479774" y="1912730"/>
                  <a:pt x="5777948" y="1603513"/>
                </a:cubicBezTo>
                <a:cubicBezTo>
                  <a:pt x="6076122" y="1294296"/>
                  <a:pt x="6440557" y="0"/>
                  <a:pt x="6440557" y="0"/>
                </a:cubicBezTo>
                <a:lnTo>
                  <a:pt x="6440557" y="0"/>
                </a:lnTo>
              </a:path>
            </a:pathLst>
          </a:cu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416200" y="333553"/>
            <a:ext cx="4185794" cy="1243823"/>
          </a:xfrm>
          <a:prstGeom prst="roundRect">
            <a:avLst/>
          </a:prstGeom>
          <a:ln w="38100">
            <a:solidFill>
              <a:srgbClr val="7030A0"/>
            </a:solidFill>
          </a:ln>
        </p:spPr>
        <p:style>
          <a:lnRef idx="2">
            <a:schemeClr val="dk1"/>
          </a:lnRef>
          <a:fillRef idx="1">
            <a:schemeClr val="lt1"/>
          </a:fillRef>
          <a:effectRef idx="0">
            <a:schemeClr val="dk1"/>
          </a:effectRef>
          <a:fontRef idx="minor">
            <a:schemeClr val="dk1"/>
          </a:fontRef>
        </p:style>
        <p:txBody>
          <a:bodyPr anchor="ctr">
            <a:normAutofit fontScale="90000"/>
          </a:bodyPr>
          <a:lstStyle/>
          <a:p>
            <a:r>
              <a:rPr lang="en-GB" sz="3600" dirty="0">
                <a:solidFill>
                  <a:srgbClr val="7030A0"/>
                </a:solidFill>
                <a:latin typeface="Mairy Black" panose="02000000000000000000" pitchFamily="2" charset="0"/>
              </a:rPr>
              <a:t>Palliative Care Clinical Nurse Specialist</a:t>
            </a:r>
            <a:br>
              <a:rPr lang="en-GB" sz="3600" dirty="0">
                <a:solidFill>
                  <a:srgbClr val="7030A0"/>
                </a:solidFill>
                <a:latin typeface="Mairy Black" panose="02000000000000000000" pitchFamily="2" charset="0"/>
              </a:rPr>
            </a:br>
            <a:r>
              <a:rPr lang="en-GB" sz="3600" dirty="0">
                <a:solidFill>
                  <a:srgbClr val="7030A0"/>
                </a:solidFill>
                <a:latin typeface="Mairy Black" panose="02000000000000000000" pitchFamily="2" charset="0"/>
              </a:rPr>
              <a:t>Out Patient Service</a:t>
            </a:r>
          </a:p>
        </p:txBody>
      </p:sp>
      <p:sp>
        <p:nvSpPr>
          <p:cNvPr id="6" name="Subtitle 5"/>
          <p:cNvSpPr>
            <a:spLocks noGrp="1"/>
          </p:cNvSpPr>
          <p:nvPr>
            <p:ph type="subTitle" idx="1"/>
          </p:nvPr>
        </p:nvSpPr>
        <p:spPr>
          <a:xfrm>
            <a:off x="217715" y="3412751"/>
            <a:ext cx="5994731" cy="1852093"/>
          </a:xfrm>
        </p:spPr>
        <p:txBody>
          <a:bodyPr>
            <a:noAutofit/>
          </a:bodyPr>
          <a:lstStyle/>
          <a:p>
            <a:pPr algn="just">
              <a:spcAft>
                <a:spcPts val="0"/>
              </a:spcAft>
            </a:pPr>
            <a:r>
              <a:rPr lang="en-GB" sz="1400" spc="-25" dirty="0">
                <a:solidFill>
                  <a:srgbClr val="000000"/>
                </a:solidFill>
                <a:ea typeface="Times New Roman" panose="02020603050405020304" pitchFamily="18" charset="0"/>
                <a:cs typeface="Frutiger 45 Light"/>
              </a:rPr>
              <a:t>An exciting opportunity has arisen for a motivated Palliative Care  Nurse to join our Out Patient Service as a part of our Integrated Community Team at The Hospice of St Francis in Berkhamsted.</a:t>
            </a:r>
          </a:p>
          <a:p>
            <a:pPr algn="just"/>
            <a:r>
              <a:rPr lang="en-GB" sz="1400" dirty="0"/>
              <a:t>In this role you will bring your enthusiasm for delivering high standards of care, working as a member of our outpatient MDT. You will be providing advice, psychological support and symptom control for patients with an associated life limiting condition and their families</a:t>
            </a:r>
            <a:endParaRPr lang="en-GB" sz="1100" dirty="0"/>
          </a:p>
        </p:txBody>
      </p:sp>
      <p:sp>
        <p:nvSpPr>
          <p:cNvPr id="7" name="Subtitle 2"/>
          <p:cNvSpPr txBox="1">
            <a:spLocks/>
          </p:cNvSpPr>
          <p:nvPr/>
        </p:nvSpPr>
        <p:spPr>
          <a:xfrm>
            <a:off x="0" y="2449106"/>
            <a:ext cx="4828674" cy="952865"/>
          </a:xfrm>
          <a:prstGeom prst="rect">
            <a:avLst/>
          </a:prstGeom>
          <a:solidFill>
            <a:srgbClr val="92D050"/>
          </a:solidFill>
        </p:spPr>
        <p:txBody>
          <a:bodyPr vert="horz" lIns="91440" tIns="45720" rIns="91440" bIns="45720" rtlCol="0" anchor="ctr">
            <a:normAutofit fontScale="925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GB" sz="2400" dirty="0">
                <a:solidFill>
                  <a:schemeClr val="bg1"/>
                </a:solidFill>
                <a:latin typeface="Mairy Black" panose="02000000000000000000" pitchFamily="2" charset="0"/>
              </a:rPr>
              <a:t>THE CHALLENGE, </a:t>
            </a:r>
            <a:br>
              <a:rPr lang="en-GB" sz="2400" dirty="0">
                <a:solidFill>
                  <a:schemeClr val="bg1"/>
                </a:solidFill>
                <a:latin typeface="Mairy Black" panose="02000000000000000000" pitchFamily="2" charset="0"/>
              </a:rPr>
            </a:br>
            <a:r>
              <a:rPr lang="en-GB" sz="2400" dirty="0">
                <a:solidFill>
                  <a:schemeClr val="bg1"/>
                </a:solidFill>
                <a:latin typeface="Mairy Black" panose="02000000000000000000" pitchFamily="2" charset="0"/>
              </a:rPr>
              <a:t>SHOULD YOU CHOOSE TO ACCEPT IT…</a:t>
            </a:r>
          </a:p>
        </p:txBody>
      </p:sp>
      <p:sp>
        <p:nvSpPr>
          <p:cNvPr id="5" name="Subtitle 2"/>
          <p:cNvSpPr txBox="1">
            <a:spLocks/>
          </p:cNvSpPr>
          <p:nvPr/>
        </p:nvSpPr>
        <p:spPr>
          <a:xfrm>
            <a:off x="0" y="5476240"/>
            <a:ext cx="4002158" cy="685703"/>
          </a:xfrm>
          <a:prstGeom prst="rect">
            <a:avLst/>
          </a:prstGeom>
          <a:solidFill>
            <a:srgbClr val="92D050"/>
          </a:solidFill>
        </p:spPr>
        <p:txBody>
          <a:bodyPr vert="horz" lIns="91440" tIns="45720" rIns="91440" bIns="45720" rtlCol="0" anchor="ctr">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GB" sz="2400" dirty="0">
                <a:solidFill>
                  <a:schemeClr val="bg1"/>
                </a:solidFill>
                <a:latin typeface="Mairy Black" panose="02000000000000000000" pitchFamily="2" charset="0"/>
              </a:rPr>
              <a:t>SO, WHERE DO </a:t>
            </a:r>
            <a:r>
              <a:rPr lang="en-GB" sz="2400" dirty="0">
                <a:solidFill>
                  <a:srgbClr val="7030A0"/>
                </a:solidFill>
                <a:latin typeface="Mairy Black" panose="02000000000000000000" pitchFamily="2" charset="0"/>
              </a:rPr>
              <a:t>YOU</a:t>
            </a:r>
            <a:r>
              <a:rPr lang="en-GB" sz="2400" dirty="0">
                <a:solidFill>
                  <a:schemeClr val="bg1"/>
                </a:solidFill>
                <a:latin typeface="Mairy Black" panose="02000000000000000000" pitchFamily="2" charset="0"/>
              </a:rPr>
              <a:t> COME IN?</a:t>
            </a:r>
          </a:p>
        </p:txBody>
      </p:sp>
      <p:sp>
        <p:nvSpPr>
          <p:cNvPr id="12" name="Subtitle 5"/>
          <p:cNvSpPr txBox="1">
            <a:spLocks/>
          </p:cNvSpPr>
          <p:nvPr/>
        </p:nvSpPr>
        <p:spPr>
          <a:xfrm>
            <a:off x="217715" y="7581328"/>
            <a:ext cx="6470468" cy="2046369"/>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just"/>
            <a:endParaRPr lang="en-GB" sz="1400" dirty="0"/>
          </a:p>
        </p:txBody>
      </p:sp>
      <p:sp>
        <p:nvSpPr>
          <p:cNvPr id="10" name="Subtitle 5"/>
          <p:cNvSpPr txBox="1">
            <a:spLocks/>
          </p:cNvSpPr>
          <p:nvPr/>
        </p:nvSpPr>
        <p:spPr>
          <a:xfrm>
            <a:off x="806116" y="1776737"/>
            <a:ext cx="3910263" cy="672369"/>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GB" sz="1600" b="1" dirty="0"/>
              <a:t>Reports to: Community Team Lead </a:t>
            </a:r>
          </a:p>
          <a:p>
            <a:pPr algn="l"/>
            <a:r>
              <a:rPr lang="en-GB" sz="1600" b="1" dirty="0"/>
              <a:t> </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35751" y="420450"/>
            <a:ext cx="1852093" cy="1852093"/>
          </a:xfrm>
          <a:prstGeom prst="rect">
            <a:avLst/>
          </a:prstGeom>
        </p:spPr>
      </p:pic>
      <p:sp>
        <p:nvSpPr>
          <p:cNvPr id="4" name="Rectangle 3"/>
          <p:cNvSpPr/>
          <p:nvPr/>
        </p:nvSpPr>
        <p:spPr>
          <a:xfrm>
            <a:off x="117310" y="6357743"/>
            <a:ext cx="6470129" cy="2893100"/>
          </a:xfrm>
          <a:prstGeom prst="rect">
            <a:avLst/>
          </a:prstGeom>
        </p:spPr>
        <p:txBody>
          <a:bodyPr wrap="square">
            <a:spAutoFit/>
          </a:bodyPr>
          <a:lstStyle/>
          <a:p>
            <a:pPr algn="just"/>
            <a:r>
              <a:rPr lang="en-GB" sz="1400" dirty="0"/>
              <a:t>The successful candidate will be part of the Integrated Community Team and will work closely with the Wellbeing MDT. Providing care and support to patients in an outpatient Health and Wellbeing setting. The role sits within the wider community team, with some cross working into the community setting as the service requires. </a:t>
            </a:r>
          </a:p>
          <a:p>
            <a:pPr algn="just"/>
            <a:endParaRPr lang="en-US" sz="1400" dirty="0"/>
          </a:p>
          <a:p>
            <a:pPr algn="just"/>
            <a:r>
              <a:rPr lang="en-US" sz="1400" dirty="0"/>
              <a:t>You will provide advice and support to patients affected by life-limiting disease and support their families in the Spring Centre. You will asses </a:t>
            </a:r>
            <a:r>
              <a:rPr lang="en-GB" sz="1400" dirty="0"/>
              <a:t>patients’ physical, psychological, spiritual and information needs, plan, implement and evaluate care, provide specialist symptom control advice and emotional support. With a focus on promoting wellbeing and independence. </a:t>
            </a:r>
            <a:endParaRPr lang="en-GB" sz="1400" b="1" dirty="0"/>
          </a:p>
          <a:p>
            <a:pPr algn="just"/>
            <a:endParaRPr lang="en-GB" sz="1400" dirty="0"/>
          </a:p>
          <a:p>
            <a:pPr algn="just"/>
            <a:endParaRPr lang="en-GB" sz="1400" dirty="0"/>
          </a:p>
          <a:p>
            <a:pPr algn="just"/>
            <a:endParaRPr lang="en-GB" sz="1400" dirty="0"/>
          </a:p>
        </p:txBody>
      </p:sp>
    </p:spTree>
    <p:extLst>
      <p:ext uri="{BB962C8B-B14F-4D97-AF65-F5344CB8AC3E}">
        <p14:creationId xmlns:p14="http://schemas.microsoft.com/office/powerpoint/2010/main" val="183615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114577" y="2333339"/>
            <a:ext cx="6440557" cy="1867204"/>
          </a:xfrm>
          <a:custGeom>
            <a:avLst/>
            <a:gdLst>
              <a:gd name="connsiteX0" fmla="*/ 0 w 6440557"/>
              <a:gd name="connsiteY0" fmla="*/ 1802296 h 1867204"/>
              <a:gd name="connsiteX1" fmla="*/ 1855305 w 6440557"/>
              <a:gd name="connsiteY1" fmla="*/ 1497496 h 1867204"/>
              <a:gd name="connsiteX2" fmla="*/ 4651513 w 6440557"/>
              <a:gd name="connsiteY2" fmla="*/ 1855305 h 1867204"/>
              <a:gd name="connsiteX3" fmla="*/ 5777948 w 6440557"/>
              <a:gd name="connsiteY3" fmla="*/ 1603513 h 1867204"/>
              <a:gd name="connsiteX4" fmla="*/ 6440557 w 6440557"/>
              <a:gd name="connsiteY4" fmla="*/ 0 h 1867204"/>
              <a:gd name="connsiteX5" fmla="*/ 6440557 w 6440557"/>
              <a:gd name="connsiteY5" fmla="*/ 0 h 1867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40557" h="1867204">
                <a:moveTo>
                  <a:pt x="0" y="1802296"/>
                </a:moveTo>
                <a:cubicBezTo>
                  <a:pt x="540026" y="1645478"/>
                  <a:pt x="1080053" y="1488661"/>
                  <a:pt x="1855305" y="1497496"/>
                </a:cubicBezTo>
                <a:cubicBezTo>
                  <a:pt x="2630557" y="1506331"/>
                  <a:pt x="3997739" y="1837636"/>
                  <a:pt x="4651513" y="1855305"/>
                </a:cubicBezTo>
                <a:cubicBezTo>
                  <a:pt x="5305287" y="1872975"/>
                  <a:pt x="5479774" y="1912730"/>
                  <a:pt x="5777948" y="1603513"/>
                </a:cubicBezTo>
                <a:cubicBezTo>
                  <a:pt x="6076122" y="1294296"/>
                  <a:pt x="6440557" y="0"/>
                  <a:pt x="6440557" y="0"/>
                </a:cubicBezTo>
                <a:lnTo>
                  <a:pt x="6440557" y="0"/>
                </a:lnTo>
              </a:path>
            </a:pathLst>
          </a:cu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Subtitle 2"/>
          <p:cNvSpPr txBox="1">
            <a:spLocks/>
          </p:cNvSpPr>
          <p:nvPr/>
        </p:nvSpPr>
        <p:spPr>
          <a:xfrm>
            <a:off x="0" y="3735573"/>
            <a:ext cx="2915477" cy="618379"/>
          </a:xfrm>
          <a:prstGeom prst="rect">
            <a:avLst/>
          </a:prstGeom>
          <a:solidFill>
            <a:srgbClr val="92D050"/>
          </a:solidFill>
        </p:spPr>
        <p:txBody>
          <a:bodyPr vert="horz" lIns="91440" tIns="45720" rIns="91440" bIns="45720" rtlCol="0" anchor="ctr">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GB" sz="2400" dirty="0">
                <a:solidFill>
                  <a:schemeClr val="bg1"/>
                </a:solidFill>
                <a:latin typeface="Mairy Black" panose="02000000000000000000" pitchFamily="2" charset="0"/>
              </a:rPr>
              <a:t>THE MUST HAVES…</a:t>
            </a:r>
          </a:p>
        </p:txBody>
      </p:sp>
      <p:sp>
        <p:nvSpPr>
          <p:cNvPr id="7" name="Subtitle 2"/>
          <p:cNvSpPr txBox="1">
            <a:spLocks/>
          </p:cNvSpPr>
          <p:nvPr/>
        </p:nvSpPr>
        <p:spPr>
          <a:xfrm>
            <a:off x="0" y="377815"/>
            <a:ext cx="2915477" cy="708863"/>
          </a:xfrm>
          <a:prstGeom prst="rect">
            <a:avLst/>
          </a:prstGeom>
          <a:solidFill>
            <a:srgbClr val="92D050"/>
          </a:solidFill>
        </p:spPr>
        <p:txBody>
          <a:bodyPr vert="horz" lIns="91440" tIns="45720" rIns="91440" bIns="45720" rtlCol="0" anchor="ctr">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GB" sz="2400" dirty="0">
                <a:solidFill>
                  <a:schemeClr val="bg1"/>
                </a:solidFill>
                <a:latin typeface="Mairy Black" panose="02000000000000000000" pitchFamily="2" charset="0"/>
              </a:rPr>
              <a:t>THE OPPORTUNITY</a:t>
            </a:r>
          </a:p>
        </p:txBody>
      </p:sp>
      <p:sp>
        <p:nvSpPr>
          <p:cNvPr id="8" name="Subtitle 5"/>
          <p:cNvSpPr>
            <a:spLocks noGrp="1"/>
          </p:cNvSpPr>
          <p:nvPr>
            <p:ph type="subTitle" idx="1"/>
          </p:nvPr>
        </p:nvSpPr>
        <p:spPr>
          <a:xfrm>
            <a:off x="114577" y="1271081"/>
            <a:ext cx="5046970" cy="2623901"/>
          </a:xfrm>
        </p:spPr>
        <p:txBody>
          <a:bodyPr>
            <a:noAutofit/>
          </a:bodyPr>
          <a:lstStyle/>
          <a:p>
            <a:pPr algn="just"/>
            <a:r>
              <a:rPr lang="en-GB" sz="1400" dirty="0"/>
              <a:t>This is an exciting opportunity for a knowledgeable and experienced Palliative Care Nurse, to join our well established  team. </a:t>
            </a:r>
          </a:p>
          <a:p>
            <a:pPr algn="just"/>
            <a:r>
              <a:rPr lang="en-GB" sz="1400" dirty="0"/>
              <a:t>We are passionate and committed to providing free care to  over 2000 local people and their families. We have been  inspected and rated ‘outstanding’ by the Care Quality Commission and you could be a part of this too.</a:t>
            </a:r>
          </a:p>
          <a:p>
            <a:pPr algn="just"/>
            <a:r>
              <a:rPr lang="en-GB" sz="1400" dirty="0"/>
              <a:t>The team comradery throughout the organisation, along with our hospice values, makes for a  truly inspiring and supportive place of work. We offer a broad range of education and training opportunities and we always encourage personal development.</a:t>
            </a:r>
          </a:p>
        </p:txBody>
      </p:sp>
      <p:sp>
        <p:nvSpPr>
          <p:cNvPr id="9" name="Subtitle 5"/>
          <p:cNvSpPr txBox="1">
            <a:spLocks/>
          </p:cNvSpPr>
          <p:nvPr/>
        </p:nvSpPr>
        <p:spPr>
          <a:xfrm>
            <a:off x="62936" y="8202473"/>
            <a:ext cx="6281339" cy="21983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GB" sz="1400" dirty="0"/>
              <a:t>                         </a:t>
            </a:r>
          </a:p>
        </p:txBody>
      </p:sp>
      <p:sp>
        <p:nvSpPr>
          <p:cNvPr id="10" name="Subtitle 5"/>
          <p:cNvSpPr txBox="1">
            <a:spLocks/>
          </p:cNvSpPr>
          <p:nvPr/>
        </p:nvSpPr>
        <p:spPr>
          <a:xfrm>
            <a:off x="3458602" y="432351"/>
            <a:ext cx="3399398" cy="1017159"/>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GB" sz="1300" b="1" i="1" dirty="0">
                <a:solidFill>
                  <a:srgbClr val="7030A0"/>
                </a:solidFill>
              </a:rPr>
              <a:t>“Everyone has a talent that gets better for using it and the Hospice needs all the talents.”</a:t>
            </a:r>
            <a:br>
              <a:rPr lang="en-GB" sz="1300" b="1" dirty="0">
                <a:solidFill>
                  <a:srgbClr val="7030A0"/>
                </a:solidFill>
              </a:rPr>
            </a:br>
            <a:r>
              <a:rPr lang="en-GB" sz="1300" dirty="0">
                <a:solidFill>
                  <a:srgbClr val="7030A0"/>
                </a:solidFill>
              </a:rPr>
              <a:t>Pam MacPherson, </a:t>
            </a:r>
            <a:br>
              <a:rPr lang="en-GB" sz="1300" dirty="0">
                <a:solidFill>
                  <a:srgbClr val="7030A0"/>
                </a:solidFill>
              </a:rPr>
            </a:br>
            <a:r>
              <a:rPr lang="en-GB" sz="1300" dirty="0">
                <a:solidFill>
                  <a:srgbClr val="7030A0"/>
                </a:solidFill>
              </a:rPr>
              <a:t>Founder of The Hospice of St Francis</a:t>
            </a:r>
          </a:p>
        </p:txBody>
      </p:sp>
      <p:sp>
        <p:nvSpPr>
          <p:cNvPr id="12" name="Subtitle 5"/>
          <p:cNvSpPr txBox="1">
            <a:spLocks/>
          </p:cNvSpPr>
          <p:nvPr/>
        </p:nvSpPr>
        <p:spPr>
          <a:xfrm>
            <a:off x="114577" y="3767210"/>
            <a:ext cx="6331784" cy="444678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endParaRPr lang="en-GB" sz="1400" dirty="0"/>
          </a:p>
        </p:txBody>
      </p:sp>
      <p:pic>
        <p:nvPicPr>
          <p:cNvPr id="13" name="Picture 12"/>
          <p:cNvPicPr>
            <a:picLocks noChangeAspect="1"/>
          </p:cNvPicPr>
          <p:nvPr/>
        </p:nvPicPr>
        <p:blipFill>
          <a:blip r:embed="rId2"/>
          <a:stretch>
            <a:fillRect/>
          </a:stretch>
        </p:blipFill>
        <p:spPr>
          <a:xfrm rot="236550">
            <a:off x="5381454" y="1342781"/>
            <a:ext cx="1648093" cy="2055444"/>
          </a:xfrm>
          <a:prstGeom prst="rect">
            <a:avLst/>
          </a:prstGeom>
          <a:solidFill>
            <a:srgbClr val="FFFFFF">
              <a:shade val="85000"/>
            </a:srgbClr>
          </a:solidFill>
          <a:ln w="88900" cap="sq">
            <a:solidFill>
              <a:schemeClr val="bg1"/>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3" name="Rectangle 2"/>
          <p:cNvSpPr/>
          <p:nvPr/>
        </p:nvSpPr>
        <p:spPr>
          <a:xfrm>
            <a:off x="114577" y="4385589"/>
            <a:ext cx="6446185" cy="5693866"/>
          </a:xfrm>
          <a:prstGeom prst="rect">
            <a:avLst/>
          </a:prstGeom>
        </p:spPr>
        <p:txBody>
          <a:bodyPr wrap="square">
            <a:spAutoFit/>
          </a:bodyPr>
          <a:lstStyle/>
          <a:p>
            <a:r>
              <a:rPr lang="en-GB" sz="1400" b="1" dirty="0"/>
              <a:t>Qualifications, Skills, Experience and Knowledge</a:t>
            </a:r>
            <a:br>
              <a:rPr lang="en-GB" sz="1400" b="1" dirty="0"/>
            </a:br>
            <a:endParaRPr lang="en-GB" sz="400" b="1" dirty="0"/>
          </a:p>
          <a:p>
            <a:pPr marL="285750" indent="-285750">
              <a:buFont typeface="Arial" panose="020B0604020202020204" pitchFamily="34" charset="0"/>
              <a:buChar char="•"/>
            </a:pPr>
            <a:r>
              <a:rPr lang="en-GB" sz="1400" dirty="0"/>
              <a:t>Registered General Nurse (Level 1) </a:t>
            </a:r>
          </a:p>
          <a:p>
            <a:pPr marL="285750" indent="-285750">
              <a:buFont typeface="Arial" panose="020B0604020202020204" pitchFamily="34" charset="0"/>
              <a:buChar char="•"/>
            </a:pPr>
            <a:r>
              <a:rPr lang="en-GB" sz="1400" dirty="0"/>
              <a:t>Evidence of Continuing Professional Development </a:t>
            </a:r>
          </a:p>
          <a:p>
            <a:pPr marL="285750" indent="-285750">
              <a:buFont typeface="Arial" panose="020B0604020202020204" pitchFamily="34" charset="0"/>
              <a:buChar char="•"/>
            </a:pPr>
            <a:r>
              <a:rPr lang="en-GB" sz="1400" dirty="0"/>
              <a:t>Palliative care experience is essential </a:t>
            </a:r>
          </a:p>
          <a:p>
            <a:pPr marL="285750" indent="-285750">
              <a:buFont typeface="Arial" panose="020B0604020202020204" pitchFamily="34" charset="0"/>
              <a:buChar char="•"/>
            </a:pPr>
            <a:r>
              <a:rPr lang="en-GB" sz="1400" dirty="0"/>
              <a:t>Proven post registration nursing experience.</a:t>
            </a:r>
          </a:p>
          <a:p>
            <a:pPr marL="285750" indent="-285750">
              <a:buFont typeface="Arial" panose="020B0604020202020204" pitchFamily="34" charset="0"/>
              <a:buChar char="•"/>
            </a:pPr>
            <a:r>
              <a:rPr lang="en-GB" sz="1400" dirty="0"/>
              <a:t>Proven experience of working effectively in a team.</a:t>
            </a:r>
          </a:p>
          <a:p>
            <a:pPr marL="285750" indent="-285750">
              <a:buFont typeface="Arial" panose="020B0604020202020204" pitchFamily="34" charset="0"/>
              <a:buChar char="•"/>
            </a:pPr>
            <a:r>
              <a:rPr lang="en-GB" sz="1400" dirty="0"/>
              <a:t>Minimum of 3 years’ experience in palliative care/oncology.</a:t>
            </a:r>
          </a:p>
          <a:p>
            <a:pPr marL="285750" indent="-285750">
              <a:buFont typeface="Arial" panose="020B0604020202020204" pitchFamily="34" charset="0"/>
              <a:buChar char="•"/>
            </a:pPr>
            <a:r>
              <a:rPr lang="en-GB" sz="1400" dirty="0"/>
              <a:t>Proven experience of using IT systems.</a:t>
            </a:r>
          </a:p>
          <a:p>
            <a:pPr marL="285750" indent="-285750">
              <a:buFont typeface="Arial" panose="020B0604020202020204" pitchFamily="34" charset="0"/>
              <a:buChar char="•"/>
            </a:pPr>
            <a:r>
              <a:rPr lang="en-GB" sz="1400" dirty="0"/>
              <a:t>Good organisational skills.</a:t>
            </a:r>
          </a:p>
          <a:p>
            <a:pPr marL="285750" indent="-285750">
              <a:buFont typeface="Arial" panose="020B0604020202020204" pitchFamily="34" charset="0"/>
              <a:buChar char="•"/>
            </a:pPr>
            <a:r>
              <a:rPr lang="en-GB" sz="1400" dirty="0"/>
              <a:t>Knowledge of symptom control.</a:t>
            </a:r>
          </a:p>
          <a:p>
            <a:pPr marL="285750" indent="-285750">
              <a:buFont typeface="Arial" panose="020B0604020202020204" pitchFamily="34" charset="0"/>
              <a:buChar char="•"/>
            </a:pPr>
            <a:r>
              <a:rPr lang="en-GB" sz="1400" dirty="0"/>
              <a:t>Ability to perform assessment, planning, implementation and evaluation of nursing care.</a:t>
            </a:r>
          </a:p>
          <a:p>
            <a:pPr marL="285750" indent="-285750">
              <a:buFont typeface="Arial" panose="020B0604020202020204" pitchFamily="34" charset="0"/>
              <a:buChar char="•"/>
            </a:pPr>
            <a:r>
              <a:rPr lang="en-GB" sz="1400" dirty="0"/>
              <a:t>Excellent written and verbal communication skills</a:t>
            </a:r>
          </a:p>
          <a:p>
            <a:pPr marL="285750" indent="-285750">
              <a:buFont typeface="Arial" panose="020B0604020202020204" pitchFamily="34" charset="0"/>
              <a:buChar char="•"/>
            </a:pPr>
            <a:r>
              <a:rPr lang="en-GB" sz="1400" dirty="0"/>
              <a:t>Demonstrate an ability to supervise and support others.</a:t>
            </a:r>
          </a:p>
          <a:p>
            <a:pPr marL="285750" indent="-285750">
              <a:buFont typeface="Arial" panose="020B0604020202020204" pitchFamily="34" charset="0"/>
              <a:buChar char="•"/>
            </a:pPr>
            <a:r>
              <a:rPr lang="en-GB" sz="1400" dirty="0"/>
              <a:t>Ability to work effectively in an emotionally demanding environment.</a:t>
            </a:r>
          </a:p>
          <a:p>
            <a:pPr marL="285750" indent="-285750">
              <a:buFont typeface="Arial" panose="020B0604020202020204" pitchFamily="34" charset="0"/>
              <a:buChar char="•"/>
            </a:pPr>
            <a:r>
              <a:rPr lang="en-GB" sz="1400" dirty="0"/>
              <a:t>Caring and empathetic approach</a:t>
            </a:r>
          </a:p>
          <a:p>
            <a:pPr marL="285750" indent="-285750">
              <a:buFont typeface="Arial" panose="020B0604020202020204" pitchFamily="34" charset="0"/>
              <a:buChar char="•"/>
            </a:pPr>
            <a:r>
              <a:rPr lang="en-GB" sz="1400" dirty="0"/>
              <a:t>Excellent listening and interpersonal skills</a:t>
            </a:r>
          </a:p>
          <a:p>
            <a:pPr marL="285750" indent="-285750">
              <a:buFont typeface="Arial" panose="020B0604020202020204" pitchFamily="34" charset="0"/>
              <a:buChar char="•"/>
            </a:pPr>
            <a:r>
              <a:rPr lang="en-GB" sz="1400" dirty="0"/>
              <a:t>Good team player who is willing to support others/learn new skills</a:t>
            </a:r>
          </a:p>
          <a:p>
            <a:pPr marL="285750" indent="-285750">
              <a:buFont typeface="Arial" panose="020B0604020202020204" pitchFamily="34" charset="0"/>
              <a:buChar char="•"/>
            </a:pPr>
            <a:r>
              <a:rPr lang="en-GB" sz="1400" dirty="0"/>
              <a:t>Ability to work with confidential sensitive information &amp; understand boundaries and support others to work in this way</a:t>
            </a:r>
          </a:p>
          <a:p>
            <a:pPr marL="285750" indent="-285750">
              <a:buFont typeface="Arial" panose="020B0604020202020204" pitchFamily="34" charset="0"/>
              <a:buChar char="•"/>
            </a:pPr>
            <a:r>
              <a:rPr lang="en-GB" sz="1400" dirty="0"/>
              <a:t>Excellent judgement and good decision making skills</a:t>
            </a:r>
          </a:p>
          <a:p>
            <a:pPr marL="285750" indent="-285750">
              <a:buFont typeface="Arial" panose="020B0604020202020204" pitchFamily="34" charset="0"/>
              <a:buChar char="•"/>
            </a:pPr>
            <a:r>
              <a:rPr lang="en-GB" sz="1400" dirty="0"/>
              <a:t>Flexible working to defined shift patterns including weekend working.</a:t>
            </a:r>
          </a:p>
          <a:p>
            <a:pPr marL="285750" indent="-285750">
              <a:buFont typeface="Arial" panose="020B0604020202020204" pitchFamily="34" charset="0"/>
              <a:buChar char="•"/>
            </a:pPr>
            <a:r>
              <a:rPr lang="en-GB" sz="1400" dirty="0"/>
              <a:t>Confident under pressure</a:t>
            </a:r>
          </a:p>
          <a:p>
            <a:pPr marL="285750" indent="-285750">
              <a:buFont typeface="Arial" panose="020B0604020202020204" pitchFamily="34" charset="0"/>
              <a:buChar char="•"/>
            </a:pPr>
            <a:r>
              <a:rPr lang="en-GB" sz="1400" dirty="0"/>
              <a:t>Car owner and driver</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endParaRPr lang="en-GB" sz="10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58034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874757" y="2191277"/>
            <a:ext cx="5983244" cy="1867204"/>
          </a:xfrm>
          <a:custGeom>
            <a:avLst/>
            <a:gdLst>
              <a:gd name="connsiteX0" fmla="*/ 0 w 6440557"/>
              <a:gd name="connsiteY0" fmla="*/ 1802296 h 1867204"/>
              <a:gd name="connsiteX1" fmla="*/ 1855305 w 6440557"/>
              <a:gd name="connsiteY1" fmla="*/ 1497496 h 1867204"/>
              <a:gd name="connsiteX2" fmla="*/ 4651513 w 6440557"/>
              <a:gd name="connsiteY2" fmla="*/ 1855305 h 1867204"/>
              <a:gd name="connsiteX3" fmla="*/ 5777948 w 6440557"/>
              <a:gd name="connsiteY3" fmla="*/ 1603513 h 1867204"/>
              <a:gd name="connsiteX4" fmla="*/ 6440557 w 6440557"/>
              <a:gd name="connsiteY4" fmla="*/ 0 h 1867204"/>
              <a:gd name="connsiteX5" fmla="*/ 6440557 w 6440557"/>
              <a:gd name="connsiteY5" fmla="*/ 0 h 1867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40557" h="1867204">
                <a:moveTo>
                  <a:pt x="0" y="1802296"/>
                </a:moveTo>
                <a:cubicBezTo>
                  <a:pt x="540026" y="1645478"/>
                  <a:pt x="1080053" y="1488661"/>
                  <a:pt x="1855305" y="1497496"/>
                </a:cubicBezTo>
                <a:cubicBezTo>
                  <a:pt x="2630557" y="1506331"/>
                  <a:pt x="3997739" y="1837636"/>
                  <a:pt x="4651513" y="1855305"/>
                </a:cubicBezTo>
                <a:cubicBezTo>
                  <a:pt x="5305287" y="1872975"/>
                  <a:pt x="5479774" y="1912730"/>
                  <a:pt x="5777948" y="1603513"/>
                </a:cubicBezTo>
                <a:cubicBezTo>
                  <a:pt x="6076122" y="1294296"/>
                  <a:pt x="6440557" y="0"/>
                  <a:pt x="6440557" y="0"/>
                </a:cubicBezTo>
                <a:lnTo>
                  <a:pt x="6440557" y="0"/>
                </a:lnTo>
              </a:path>
            </a:pathLst>
          </a:cu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Subtitle 2"/>
          <p:cNvSpPr txBox="1">
            <a:spLocks/>
          </p:cNvSpPr>
          <p:nvPr/>
        </p:nvSpPr>
        <p:spPr>
          <a:xfrm>
            <a:off x="3031959" y="8908533"/>
            <a:ext cx="1984532" cy="730219"/>
          </a:xfrm>
          <a:prstGeom prst="roundRect">
            <a:avLst/>
          </a:prstGeom>
          <a:solidFill>
            <a:srgbClr val="7030A0"/>
          </a:solidFill>
        </p:spPr>
        <p:txBody>
          <a:bodyPr vert="horz" lIns="91440" tIns="45720" rIns="91440" bIns="45720" rtlCol="0" anchor="ctr">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GB" sz="2000" dirty="0">
                <a:solidFill>
                  <a:schemeClr val="bg1"/>
                </a:solidFill>
                <a:latin typeface="Mairy Black" panose="02000000000000000000" pitchFamily="2" charset="0"/>
              </a:rPr>
              <a:t>#</a:t>
            </a:r>
            <a:r>
              <a:rPr lang="en-GB" sz="2000" dirty="0" err="1">
                <a:solidFill>
                  <a:schemeClr val="bg1"/>
                </a:solidFill>
                <a:latin typeface="Mairy Black" panose="02000000000000000000" pitchFamily="2" charset="0"/>
              </a:rPr>
              <a:t>APlaceToThrive</a:t>
            </a:r>
            <a:endParaRPr lang="en-GB" sz="2000" dirty="0">
              <a:solidFill>
                <a:schemeClr val="bg1"/>
              </a:solidFill>
              <a:latin typeface="Mairy Black" panose="02000000000000000000" pitchFamily="2" charset="0"/>
            </a:endParaRPr>
          </a:p>
        </p:txBody>
      </p:sp>
      <p:sp>
        <p:nvSpPr>
          <p:cNvPr id="6" name="Subtitle 5"/>
          <p:cNvSpPr>
            <a:spLocks noGrp="1"/>
          </p:cNvSpPr>
          <p:nvPr>
            <p:ph type="subTitle" idx="1"/>
          </p:nvPr>
        </p:nvSpPr>
        <p:spPr>
          <a:xfrm>
            <a:off x="291545" y="1133182"/>
            <a:ext cx="6195393" cy="2032818"/>
          </a:xfrm>
        </p:spPr>
        <p:txBody>
          <a:bodyPr>
            <a:normAutofit fontScale="92500" lnSpcReduction="10000"/>
          </a:bodyPr>
          <a:lstStyle/>
          <a:p>
            <a:pPr marL="285750" indent="-285750" algn="l">
              <a:buFont typeface="Arial" panose="020B0604020202020204" pitchFamily="34" charset="0"/>
              <a:buChar char="•"/>
            </a:pPr>
            <a:r>
              <a:rPr lang="en-GB" sz="1400" dirty="0"/>
              <a:t>15 hours per week, consideration given to options for spread of these hours over the week.</a:t>
            </a:r>
          </a:p>
          <a:p>
            <a:pPr marL="285750" indent="-285750" algn="l">
              <a:buFont typeface="Arial" panose="020B0604020202020204" pitchFamily="34" charset="0"/>
              <a:buChar char="•"/>
            </a:pPr>
            <a:r>
              <a:rPr lang="en-GB" sz="1400" dirty="0"/>
              <a:t>Excellent support and supervision from your skilled and experienced Line Manager</a:t>
            </a:r>
          </a:p>
          <a:p>
            <a:pPr marL="285750" indent="-285750" algn="l">
              <a:buFont typeface="Arial" panose="020B0604020202020204" pitchFamily="34" charset="0"/>
              <a:buChar char="•"/>
            </a:pPr>
            <a:r>
              <a:rPr lang="en-GB" sz="1400" dirty="0"/>
              <a:t>27 days annual leave, plus bank holidays (pro rata)</a:t>
            </a:r>
          </a:p>
          <a:p>
            <a:pPr marL="285750" indent="-285750" algn="l">
              <a:buFont typeface="Arial" panose="020B0604020202020204" pitchFamily="34" charset="0"/>
              <a:buChar char="•"/>
            </a:pPr>
            <a:r>
              <a:rPr lang="en-GB" sz="1400" dirty="0"/>
              <a:t>Free onsite parking</a:t>
            </a:r>
          </a:p>
          <a:p>
            <a:pPr marL="285750" indent="-285750" algn="l">
              <a:buFont typeface="Arial" panose="020B0604020202020204" pitchFamily="34" charset="0"/>
              <a:buChar char="•"/>
            </a:pPr>
            <a:r>
              <a:rPr lang="en-GB" sz="1400" dirty="0"/>
              <a:t>Wide range of free training courses, plus personal development opportunities</a:t>
            </a:r>
          </a:p>
          <a:p>
            <a:pPr marL="285750" indent="-285750" algn="l">
              <a:buFont typeface="Arial" panose="020B0604020202020204" pitchFamily="34" charset="0"/>
              <a:buChar char="•"/>
            </a:pPr>
            <a:r>
              <a:rPr lang="en-GB" sz="1400" dirty="0"/>
              <a:t>On-site home cooked food served at a reasonable rate in our bistro​</a:t>
            </a:r>
          </a:p>
          <a:p>
            <a:pPr marL="285750" indent="-285750" algn="l">
              <a:buFont typeface="Arial" panose="020B0604020202020204" pitchFamily="34" charset="0"/>
              <a:buChar char="•"/>
            </a:pPr>
            <a:r>
              <a:rPr lang="en-GB" sz="1400" dirty="0"/>
              <a:t>Don’t forget a stunning setting, plus team comradery, support and kindness </a:t>
            </a:r>
          </a:p>
        </p:txBody>
      </p:sp>
      <p:sp>
        <p:nvSpPr>
          <p:cNvPr id="7" name="Subtitle 2"/>
          <p:cNvSpPr txBox="1">
            <a:spLocks/>
          </p:cNvSpPr>
          <p:nvPr/>
        </p:nvSpPr>
        <p:spPr>
          <a:xfrm>
            <a:off x="1" y="361925"/>
            <a:ext cx="4235116" cy="635280"/>
          </a:xfrm>
          <a:prstGeom prst="rect">
            <a:avLst/>
          </a:prstGeom>
          <a:solidFill>
            <a:srgbClr val="92D050"/>
          </a:solidFill>
        </p:spPr>
        <p:txBody>
          <a:bodyPr vert="horz" lIns="91440" tIns="45720" rIns="91440" bIns="45720" rtlCol="0" anchor="ctr">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GB" sz="2400" dirty="0">
                <a:solidFill>
                  <a:schemeClr val="bg1"/>
                </a:solidFill>
                <a:latin typeface="Mairy Black" panose="02000000000000000000" pitchFamily="2" charset="0"/>
              </a:rPr>
              <a:t>YOU KNOW IT MAKES SENSE</a:t>
            </a:r>
          </a:p>
        </p:txBody>
      </p:sp>
      <p:sp>
        <p:nvSpPr>
          <p:cNvPr id="8" name="Subtitle 2"/>
          <p:cNvSpPr txBox="1">
            <a:spLocks/>
          </p:cNvSpPr>
          <p:nvPr/>
        </p:nvSpPr>
        <p:spPr>
          <a:xfrm>
            <a:off x="1" y="3456397"/>
            <a:ext cx="4456871" cy="638432"/>
          </a:xfrm>
          <a:prstGeom prst="rect">
            <a:avLst/>
          </a:prstGeom>
          <a:solidFill>
            <a:srgbClr val="92D050"/>
          </a:solidFill>
        </p:spPr>
        <p:txBody>
          <a:bodyPr vert="horz" lIns="91440" tIns="45720" rIns="91440" bIns="45720" rtlCol="0" anchor="ctr">
            <a:normAutofit fontScale="925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GB" sz="2400" dirty="0">
                <a:solidFill>
                  <a:schemeClr val="bg1"/>
                </a:solidFill>
                <a:latin typeface="Mairy Black" panose="02000000000000000000" pitchFamily="2" charset="0"/>
              </a:rPr>
              <a:t>THE BIT WE BET YOU DON’T READ!</a:t>
            </a:r>
          </a:p>
        </p:txBody>
      </p:sp>
      <p:sp>
        <p:nvSpPr>
          <p:cNvPr id="9" name="Subtitle 5"/>
          <p:cNvSpPr txBox="1">
            <a:spLocks/>
          </p:cNvSpPr>
          <p:nvPr/>
        </p:nvSpPr>
        <p:spPr>
          <a:xfrm>
            <a:off x="-361977" y="8843119"/>
            <a:ext cx="3879008" cy="1222920"/>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endParaRPr lang="en-GB" sz="1200" dirty="0"/>
          </a:p>
        </p:txBody>
      </p:sp>
      <p:sp>
        <p:nvSpPr>
          <p:cNvPr id="10" name="Subtitle 5"/>
          <p:cNvSpPr txBox="1">
            <a:spLocks/>
          </p:cNvSpPr>
          <p:nvPr/>
        </p:nvSpPr>
        <p:spPr>
          <a:xfrm>
            <a:off x="291545" y="4417694"/>
            <a:ext cx="6331103" cy="2081714"/>
          </a:xfrm>
          <a:prstGeom prst="rect">
            <a:avLst/>
          </a:prstGeom>
        </p:spPr>
        <p:txBody>
          <a:bodyPr vert="horz" lIns="91440" tIns="45720" rIns="91440" bIns="45720" rtlCol="0">
            <a:normAutofit fontScale="25000" lnSpcReduction="200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285750" indent="-285750" algn="l">
              <a:lnSpc>
                <a:spcPct val="120000"/>
              </a:lnSpc>
              <a:buFont typeface="Arial" panose="020B0604020202020204" pitchFamily="34" charset="0"/>
              <a:buChar char="•"/>
            </a:pPr>
            <a:r>
              <a:rPr lang="en-GB" sz="5600" dirty="0"/>
              <a:t>Respect and follow </a:t>
            </a:r>
            <a:r>
              <a:rPr lang="en-GB" sz="5600" dirty="0">
                <a:hlinkClick r:id="rId2"/>
              </a:rPr>
              <a:t>the Hospice’s values</a:t>
            </a:r>
            <a:r>
              <a:rPr lang="en-GB" sz="5600" dirty="0"/>
              <a:t>.</a:t>
            </a:r>
          </a:p>
          <a:p>
            <a:pPr marL="285750" indent="-285750" algn="just">
              <a:lnSpc>
                <a:spcPct val="120000"/>
              </a:lnSpc>
              <a:buFont typeface="Arial" panose="020B0604020202020204" pitchFamily="34" charset="0"/>
              <a:buChar char="•"/>
            </a:pPr>
            <a:r>
              <a:rPr lang="en-GB" sz="5600" dirty="0"/>
              <a:t>You will be expected to comply with Health and Safety, Fire and Infection Control regulations and Hospice policies. You will need to complete all mandatory training.</a:t>
            </a:r>
          </a:p>
          <a:p>
            <a:pPr marL="285750" indent="-285750" algn="just">
              <a:lnSpc>
                <a:spcPct val="120000"/>
              </a:lnSpc>
              <a:buFont typeface="Arial" panose="020B0604020202020204" pitchFamily="34" charset="0"/>
              <a:buChar char="•"/>
            </a:pPr>
            <a:r>
              <a:rPr lang="en-GB" sz="5600" dirty="0"/>
              <a:t>Safeguarding: Act in a manner at all times to safeguard the interests of individual patients/clients and their families and justify public trust and confidence in the Hospice of St Francis</a:t>
            </a:r>
          </a:p>
          <a:p>
            <a:pPr marL="285750" indent="-285750" algn="just">
              <a:lnSpc>
                <a:spcPct val="120000"/>
              </a:lnSpc>
              <a:buFont typeface="Arial" panose="020B0604020202020204" pitchFamily="34" charset="0"/>
              <a:buChar char="•"/>
            </a:pPr>
            <a:r>
              <a:rPr lang="en-GB" sz="5600" dirty="0"/>
              <a:t>Confidentiality: Protect patient data and follow our Confidentiality policies &amp; procedures at all times</a:t>
            </a:r>
            <a:r>
              <a:rPr lang="en-GB" sz="5600" dirty="0">
                <a:ea typeface="Calibri" panose="020F0502020204030204" pitchFamily="34" charset="0"/>
                <a:cs typeface="Times New Roman" panose="02020603050405020304" pitchFamily="18" charset="0"/>
              </a:rPr>
              <a:t>, both during employment and after the termination of employment.</a:t>
            </a:r>
          </a:p>
          <a:p>
            <a:pPr algn="l"/>
            <a:endParaRPr lang="en-GB" sz="1300" dirty="0"/>
          </a:p>
        </p:txBody>
      </p:sp>
      <p:sp>
        <p:nvSpPr>
          <p:cNvPr id="11" name="Freeform 10"/>
          <p:cNvSpPr/>
          <p:nvPr/>
        </p:nvSpPr>
        <p:spPr>
          <a:xfrm rot="584124" flipH="1">
            <a:off x="-159532" y="7169373"/>
            <a:ext cx="4156611" cy="1512547"/>
          </a:xfrm>
          <a:custGeom>
            <a:avLst/>
            <a:gdLst>
              <a:gd name="connsiteX0" fmla="*/ 0 w 6440557"/>
              <a:gd name="connsiteY0" fmla="*/ 1802296 h 1867204"/>
              <a:gd name="connsiteX1" fmla="*/ 1855305 w 6440557"/>
              <a:gd name="connsiteY1" fmla="*/ 1497496 h 1867204"/>
              <a:gd name="connsiteX2" fmla="*/ 4651513 w 6440557"/>
              <a:gd name="connsiteY2" fmla="*/ 1855305 h 1867204"/>
              <a:gd name="connsiteX3" fmla="*/ 5777948 w 6440557"/>
              <a:gd name="connsiteY3" fmla="*/ 1603513 h 1867204"/>
              <a:gd name="connsiteX4" fmla="*/ 6440557 w 6440557"/>
              <a:gd name="connsiteY4" fmla="*/ 0 h 1867204"/>
              <a:gd name="connsiteX5" fmla="*/ 6440557 w 6440557"/>
              <a:gd name="connsiteY5" fmla="*/ 0 h 1867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40557" h="1867204">
                <a:moveTo>
                  <a:pt x="0" y="1802296"/>
                </a:moveTo>
                <a:cubicBezTo>
                  <a:pt x="540026" y="1645478"/>
                  <a:pt x="1080053" y="1488661"/>
                  <a:pt x="1855305" y="1497496"/>
                </a:cubicBezTo>
                <a:cubicBezTo>
                  <a:pt x="2630557" y="1506331"/>
                  <a:pt x="3997739" y="1837636"/>
                  <a:pt x="4651513" y="1855305"/>
                </a:cubicBezTo>
                <a:cubicBezTo>
                  <a:pt x="5305287" y="1872975"/>
                  <a:pt x="5479774" y="1912730"/>
                  <a:pt x="5777948" y="1603513"/>
                </a:cubicBezTo>
                <a:cubicBezTo>
                  <a:pt x="6076122" y="1294296"/>
                  <a:pt x="6440557" y="0"/>
                  <a:pt x="6440557" y="0"/>
                </a:cubicBezTo>
                <a:lnTo>
                  <a:pt x="6440557" y="0"/>
                </a:lnTo>
              </a:path>
            </a:pathLst>
          </a:cu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76910" y="8741702"/>
            <a:ext cx="1445738" cy="804464"/>
          </a:xfrm>
          <a:prstGeom prst="rect">
            <a:avLst/>
          </a:prstGeom>
        </p:spPr>
      </p:pic>
      <p:sp>
        <p:nvSpPr>
          <p:cNvPr id="13" name="Subtitle 5"/>
          <p:cNvSpPr txBox="1">
            <a:spLocks/>
          </p:cNvSpPr>
          <p:nvPr/>
        </p:nvSpPr>
        <p:spPr>
          <a:xfrm>
            <a:off x="391707" y="7372189"/>
            <a:ext cx="5995071" cy="1222920"/>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GB" sz="1300" dirty="0"/>
              <a:t>This list of tasks and responsibilities is not exhaustive and the job holder may be required to undertake other relevant and appropriate duties as required by the Manager. This Job Description can be amended by agreement with the Post Holder and Manager</a:t>
            </a:r>
          </a:p>
        </p:txBody>
      </p:sp>
    </p:spTree>
    <p:extLst>
      <p:ext uri="{BB962C8B-B14F-4D97-AF65-F5344CB8AC3E}">
        <p14:creationId xmlns:p14="http://schemas.microsoft.com/office/powerpoint/2010/main" val="83726796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0759DFC840E6844A4103D79BB076549" ma:contentTypeVersion="15" ma:contentTypeDescription="Create a new document." ma:contentTypeScope="" ma:versionID="788c29703f7872e3f925445dadd2d608">
  <xsd:schema xmlns:xsd="http://www.w3.org/2001/XMLSchema" xmlns:xs="http://www.w3.org/2001/XMLSchema" xmlns:p="http://schemas.microsoft.com/office/2006/metadata/properties" xmlns:ns2="4ccdf162-cfa2-4471-98ae-23c4982deeb2" xmlns:ns3="0bca630c-8a5a-445a-8b93-edb2171e3613" targetNamespace="http://schemas.microsoft.com/office/2006/metadata/properties" ma:root="true" ma:fieldsID="65ad714d2249fce9c6aa71205c5c42eb" ns2:_="" ns3:_="">
    <xsd:import namespace="4ccdf162-cfa2-4471-98ae-23c4982deeb2"/>
    <xsd:import namespace="0bca630c-8a5a-445a-8b93-edb2171e361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ccdf162-cfa2-4471-98ae-23c4982dee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descriptio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972359d-3870-499e-998f-cc007fa89a6d"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bca630c-8a5a-445a-8b93-edb2171e361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cadb940f-92a0-4170-a7d3-c50438715ee8}" ma:internalName="TaxCatchAll" ma:showField="CatchAllData" ma:web="0bca630c-8a5a-445a-8b93-edb2171e3613">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0bca630c-8a5a-445a-8b93-edb2171e3613" xsi:nil="true"/>
    <lcf76f155ced4ddcb4097134ff3c332f xmlns="4ccdf162-cfa2-4471-98ae-23c4982dee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AE969B4-DD2B-44E6-853D-60C4C96FC951}"/>
</file>

<file path=customXml/itemProps2.xml><?xml version="1.0" encoding="utf-8"?>
<ds:datastoreItem xmlns:ds="http://schemas.openxmlformats.org/officeDocument/2006/customXml" ds:itemID="{A517FE5E-259E-449F-8E76-9488CC90C437}"/>
</file>

<file path=customXml/itemProps3.xml><?xml version="1.0" encoding="utf-8"?>
<ds:datastoreItem xmlns:ds="http://schemas.openxmlformats.org/officeDocument/2006/customXml" ds:itemID="{8E878294-6B0E-4C32-826C-DFA951BBA83E}"/>
</file>

<file path=docProps/app.xml><?xml version="1.0" encoding="utf-8"?>
<Properties xmlns="http://schemas.openxmlformats.org/officeDocument/2006/extended-properties" xmlns:vt="http://schemas.openxmlformats.org/officeDocument/2006/docPropsVTypes">
  <Template>Office Theme</Template>
  <TotalTime>3041</TotalTime>
  <Words>778</Words>
  <Application>Microsoft Office PowerPoint</Application>
  <PresentationFormat>A4 Paper (210x297 mm)</PresentationFormat>
  <Paragraphs>55</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Mairy Black</vt:lpstr>
      <vt:lpstr>Times New Roman</vt:lpstr>
      <vt:lpstr>Office Theme</vt:lpstr>
      <vt:lpstr>Palliative Care Clinical Nurse Specialist Out Patient Service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MEDIA &amp; MARKETING ASSISTANT</dc:title>
  <dc:creator>Joseph Burrows</dc:creator>
  <cp:lastModifiedBy>Caroline Wheeldon</cp:lastModifiedBy>
  <cp:revision>93</cp:revision>
  <dcterms:created xsi:type="dcterms:W3CDTF">2021-10-25T14:04:38Z</dcterms:created>
  <dcterms:modified xsi:type="dcterms:W3CDTF">2026-03-12T20:34:54Z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0x010100A0759DFC840E6844A4103D79BB076549</vt:lpwstr>
  </property>
</Properties>
</file>